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56" r:id="rId2"/>
    <p:sldId id="275" r:id="rId3"/>
    <p:sldId id="287" r:id="rId4"/>
    <p:sldId id="288" r:id="rId5"/>
    <p:sldId id="289" r:id="rId6"/>
    <p:sldId id="261" r:id="rId7"/>
    <p:sldId id="271" r:id="rId8"/>
    <p:sldId id="270" r:id="rId9"/>
    <p:sldId id="277" r:id="rId10"/>
    <p:sldId id="276" r:id="rId11"/>
    <p:sldId id="278" r:id="rId12"/>
    <p:sldId id="282" r:id="rId13"/>
    <p:sldId id="283" r:id="rId14"/>
    <p:sldId id="280" r:id="rId15"/>
    <p:sldId id="274" r:id="rId16"/>
    <p:sldId id="281" r:id="rId17"/>
    <p:sldId id="279" r:id="rId18"/>
    <p:sldId id="285" r:id="rId19"/>
    <p:sldId id="284" r:id="rId20"/>
    <p:sldId id="286" r:id="rId21"/>
    <p:sldId id="262" r:id="rId22"/>
    <p:sldId id="259" r:id="rId23"/>
    <p:sldId id="263" r:id="rId24"/>
    <p:sldId id="264" r:id="rId25"/>
    <p:sldId id="267" r:id="rId26"/>
    <p:sldId id="265" r:id="rId27"/>
    <p:sldId id="290" r:id="rId28"/>
    <p:sldId id="294" r:id="rId29"/>
    <p:sldId id="299" r:id="rId30"/>
    <p:sldId id="293" r:id="rId31"/>
    <p:sldId id="291" r:id="rId32"/>
    <p:sldId id="295" r:id="rId33"/>
    <p:sldId id="296" r:id="rId34"/>
    <p:sldId id="297" r:id="rId35"/>
    <p:sldId id="298" r:id="rId36"/>
    <p:sldId id="266" r:id="rId37"/>
    <p:sldId id="268" r:id="rId38"/>
    <p:sldId id="269" r:id="rId39"/>
    <p:sldId id="258" r:id="rId40"/>
    <p:sldId id="25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3D7E0-7DA4-4F9B-A779-4FD02186940E}"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9DE74-5159-41CF-BEE4-6B1E1947905A}" type="slidenum">
              <a:rPr lang="en-US" smtClean="0"/>
              <a:t>‹#›</a:t>
            </a:fld>
            <a:endParaRPr lang="en-US"/>
          </a:p>
        </p:txBody>
      </p:sp>
    </p:spTree>
    <p:extLst>
      <p:ext uri="{BB962C8B-B14F-4D97-AF65-F5344CB8AC3E}">
        <p14:creationId xmlns:p14="http://schemas.microsoft.com/office/powerpoint/2010/main" val="84630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9DE74-5159-41CF-BEE4-6B1E1947905A}" type="slidenum">
              <a:rPr lang="en-US" smtClean="0"/>
              <a:t>16</a:t>
            </a:fld>
            <a:endParaRPr lang="en-US"/>
          </a:p>
        </p:txBody>
      </p:sp>
    </p:spTree>
    <p:extLst>
      <p:ext uri="{BB962C8B-B14F-4D97-AF65-F5344CB8AC3E}">
        <p14:creationId xmlns:p14="http://schemas.microsoft.com/office/powerpoint/2010/main" val="74572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9DE74-5159-41CF-BEE4-6B1E1947905A}" type="slidenum">
              <a:rPr lang="en-US" smtClean="0"/>
              <a:t>21</a:t>
            </a:fld>
            <a:endParaRPr lang="en-US"/>
          </a:p>
        </p:txBody>
      </p:sp>
    </p:spTree>
    <p:extLst>
      <p:ext uri="{BB962C8B-B14F-4D97-AF65-F5344CB8AC3E}">
        <p14:creationId xmlns:p14="http://schemas.microsoft.com/office/powerpoint/2010/main" val="115041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9DE74-5159-41CF-BEE4-6B1E1947905A}" type="slidenum">
              <a:rPr lang="en-US" smtClean="0"/>
              <a:t>38</a:t>
            </a:fld>
            <a:endParaRPr lang="en-US"/>
          </a:p>
        </p:txBody>
      </p:sp>
    </p:spTree>
    <p:extLst>
      <p:ext uri="{BB962C8B-B14F-4D97-AF65-F5344CB8AC3E}">
        <p14:creationId xmlns:p14="http://schemas.microsoft.com/office/powerpoint/2010/main" val="14890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eta.com/quest/setup/" TargetMode="External"/><Relationship Id="rId2" Type="http://schemas.openxmlformats.org/officeDocument/2006/relationships/hyperlink" Target="https://www.unrealengine.com/en-US/download" TargetMode="External"/><Relationship Id="rId1" Type="http://schemas.openxmlformats.org/officeDocument/2006/relationships/slideLayout" Target="../slideLayouts/slideLayout7.xml"/><Relationship Id="rId6" Type="http://schemas.openxmlformats.org/officeDocument/2006/relationships/hyperlink" Target="https://visualstudio.microsoft.com/vs/community/" TargetMode="External"/><Relationship Id="rId5" Type="http://schemas.openxmlformats.org/officeDocument/2006/relationships/hyperlink" Target="https://developer.android.com/studio/archive" TargetMode="External"/><Relationship Id="rId4" Type="http://schemas.openxmlformats.org/officeDocument/2006/relationships/hyperlink" Target="https://developer.oculus.com/downloads/package/oculus-developer-hub-wi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thingiverse.com/thing:308335" TargetMode="External"/><Relationship Id="rId4" Type="http://schemas.openxmlformats.org/officeDocument/2006/relationships/hyperlink" Target="https://en.wikipedia.org/wiki/Tyrannosaur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C21D-1B4E-AB64-438F-3EF52CC34BAC}"/>
              </a:ext>
            </a:extLst>
          </p:cNvPr>
          <p:cNvSpPr>
            <a:spLocks noGrp="1"/>
          </p:cNvSpPr>
          <p:nvPr>
            <p:ph type="ctrTitle"/>
          </p:nvPr>
        </p:nvSpPr>
        <p:spPr/>
        <p:txBody>
          <a:bodyPr/>
          <a:lstStyle/>
          <a:p>
            <a:r>
              <a:rPr lang="en-US" dirty="0"/>
              <a:t>Developing VR Content For Unreal Engine</a:t>
            </a:r>
          </a:p>
        </p:txBody>
      </p:sp>
      <p:sp>
        <p:nvSpPr>
          <p:cNvPr id="3" name="Subtitle 2">
            <a:extLst>
              <a:ext uri="{FF2B5EF4-FFF2-40B4-BE49-F238E27FC236}">
                <a16:creationId xmlns:a16="http://schemas.microsoft.com/office/drawing/2014/main" id="{EBD70041-6173-9196-9652-3F493172C1FD}"/>
              </a:ext>
            </a:extLst>
          </p:cNvPr>
          <p:cNvSpPr>
            <a:spLocks noGrp="1"/>
          </p:cNvSpPr>
          <p:nvPr>
            <p:ph type="subTitle" idx="1"/>
          </p:nvPr>
        </p:nvSpPr>
        <p:spPr/>
        <p:txBody>
          <a:bodyPr/>
          <a:lstStyle/>
          <a:p>
            <a:r>
              <a:rPr lang="en-US" dirty="0" err="1"/>
              <a:t>AGBell</a:t>
            </a:r>
            <a:endParaRPr lang="en-US" dirty="0"/>
          </a:p>
          <a:p>
            <a:r>
              <a:rPr lang="en-US" dirty="0"/>
              <a:t>5/16/2024</a:t>
            </a:r>
          </a:p>
        </p:txBody>
      </p:sp>
    </p:spTree>
    <p:extLst>
      <p:ext uri="{BB962C8B-B14F-4D97-AF65-F5344CB8AC3E}">
        <p14:creationId xmlns:p14="http://schemas.microsoft.com/office/powerpoint/2010/main" val="114074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C6C64-777B-4AF8-FBB1-9FB937A0A868}"/>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2B86300D-D4C4-2BC0-1CAA-5B85D6731BD8}"/>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Rectangle 4">
            <a:extLst>
              <a:ext uri="{FF2B5EF4-FFF2-40B4-BE49-F238E27FC236}">
                <a16:creationId xmlns:a16="http://schemas.microsoft.com/office/drawing/2014/main" id="{C9F71AF6-89F3-D9F2-01A6-C05C22E8701E}"/>
              </a:ext>
            </a:extLst>
          </p:cNvPr>
          <p:cNvSpPr/>
          <p:nvPr/>
        </p:nvSpPr>
        <p:spPr>
          <a:xfrm>
            <a:off x="10254797" y="2422783"/>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8799BD-6FCC-01F9-18FD-D3FBF7FC1DA2}"/>
              </a:ext>
            </a:extLst>
          </p:cNvPr>
          <p:cNvSpPr/>
          <p:nvPr/>
        </p:nvSpPr>
        <p:spPr>
          <a:xfrm>
            <a:off x="10367918" y="3799096"/>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CFD85E-5115-E88C-4792-06A97D0FAA29}"/>
              </a:ext>
            </a:extLst>
          </p:cNvPr>
          <p:cNvSpPr/>
          <p:nvPr/>
        </p:nvSpPr>
        <p:spPr>
          <a:xfrm>
            <a:off x="10367918" y="5175409"/>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F4C3743-3FDC-20F9-A62B-5C784F4169FC}"/>
              </a:ext>
            </a:extLst>
          </p:cNvPr>
          <p:cNvSpPr txBox="1"/>
          <p:nvPr/>
        </p:nvSpPr>
        <p:spPr>
          <a:xfrm>
            <a:off x="1777189" y="4159746"/>
            <a:ext cx="5621139" cy="2031325"/>
          </a:xfrm>
          <a:prstGeom prst="rect">
            <a:avLst/>
          </a:prstGeom>
          <a:solidFill>
            <a:schemeClr val="bg1"/>
          </a:solidFill>
          <a:ln>
            <a:solidFill>
              <a:schemeClr val="tx1"/>
            </a:solidFill>
          </a:ln>
        </p:spPr>
        <p:txBody>
          <a:bodyPr wrap="square" rtlCol="0">
            <a:spAutoFit/>
          </a:bodyPr>
          <a:lstStyle/>
          <a:p>
            <a:r>
              <a:rPr lang="en-US" dirty="0"/>
              <a:t>Make three modifications to the image:</a:t>
            </a:r>
          </a:p>
          <a:p>
            <a:endParaRPr lang="en-US" dirty="0"/>
          </a:p>
          <a:p>
            <a:r>
              <a:rPr lang="en-US" dirty="0"/>
              <a:t>1.) Compression Settings &gt; UserInterface2D (RGBA)</a:t>
            </a:r>
          </a:p>
          <a:p>
            <a:r>
              <a:rPr lang="en-US" dirty="0"/>
              <a:t>2.) Power of Two Mode &gt; Pad to Power of Two</a:t>
            </a:r>
          </a:p>
          <a:p>
            <a:r>
              <a:rPr lang="en-US" dirty="0"/>
              <a:t>3.) </a:t>
            </a:r>
            <a:r>
              <a:rPr lang="en-US" dirty="0" err="1"/>
              <a:t>Mip</a:t>
            </a:r>
            <a:r>
              <a:rPr lang="en-US" dirty="0"/>
              <a:t> Gen Setting &gt; Sharpen 10</a:t>
            </a:r>
          </a:p>
          <a:p>
            <a:endParaRPr lang="en-US" dirty="0"/>
          </a:p>
          <a:p>
            <a:endParaRPr lang="en-US" dirty="0"/>
          </a:p>
        </p:txBody>
      </p:sp>
      <p:cxnSp>
        <p:nvCxnSpPr>
          <p:cNvPr id="17" name="Connector: Curved 16">
            <a:extLst>
              <a:ext uri="{FF2B5EF4-FFF2-40B4-BE49-F238E27FC236}">
                <a16:creationId xmlns:a16="http://schemas.microsoft.com/office/drawing/2014/main" id="{63B0EBA4-A627-C925-346B-019FBF6C85FD}"/>
              </a:ext>
            </a:extLst>
          </p:cNvPr>
          <p:cNvCxnSpPr>
            <a:cxnSpLocks/>
            <a:stCxn id="16" idx="3"/>
            <a:endCxn id="5" idx="1"/>
          </p:cNvCxnSpPr>
          <p:nvPr/>
        </p:nvCxnSpPr>
        <p:spPr>
          <a:xfrm flipV="1">
            <a:off x="7398328" y="2541244"/>
            <a:ext cx="2856469" cy="2634165"/>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057C96B9-1E4C-BB4B-859A-AC206CEC9205}"/>
              </a:ext>
            </a:extLst>
          </p:cNvPr>
          <p:cNvCxnSpPr>
            <a:cxnSpLocks/>
            <a:stCxn id="16" idx="3"/>
            <a:endCxn id="14" idx="1"/>
          </p:cNvCxnSpPr>
          <p:nvPr/>
        </p:nvCxnSpPr>
        <p:spPr>
          <a:xfrm flipV="1">
            <a:off x="7398328" y="3917557"/>
            <a:ext cx="2969590" cy="1257852"/>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F6E69357-8F7E-D061-1241-41AC122A52B1}"/>
              </a:ext>
            </a:extLst>
          </p:cNvPr>
          <p:cNvCxnSpPr>
            <a:cxnSpLocks/>
            <a:stCxn id="16" idx="3"/>
            <a:endCxn id="15" idx="1"/>
          </p:cNvCxnSpPr>
          <p:nvPr/>
        </p:nvCxnSpPr>
        <p:spPr>
          <a:xfrm>
            <a:off x="7398328" y="5175409"/>
            <a:ext cx="2969590" cy="118461"/>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79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AA0AF-D7CA-3D9A-A9C0-AD84F2A69C7E}"/>
              </a:ext>
            </a:extLst>
          </p:cNvPr>
          <p:cNvPicPr>
            <a:picLocks noChangeAspect="1"/>
          </p:cNvPicPr>
          <p:nvPr/>
        </p:nvPicPr>
        <p:blipFill>
          <a:blip r:embed="rId2"/>
          <a:stretch>
            <a:fillRect/>
          </a:stretch>
        </p:blipFill>
        <p:spPr>
          <a:xfrm>
            <a:off x="0" y="154289"/>
            <a:ext cx="12192000" cy="6549421"/>
          </a:xfrm>
          <a:prstGeom prst="rect">
            <a:avLst/>
          </a:prstGeom>
        </p:spPr>
      </p:pic>
      <p:pic>
        <p:nvPicPr>
          <p:cNvPr id="6" name="Picture 5">
            <a:extLst>
              <a:ext uri="{FF2B5EF4-FFF2-40B4-BE49-F238E27FC236}">
                <a16:creationId xmlns:a16="http://schemas.microsoft.com/office/drawing/2014/main" id="{033B68CF-3B1C-55B0-68E0-AADC86900609}"/>
              </a:ext>
            </a:extLst>
          </p:cNvPr>
          <p:cNvPicPr>
            <a:picLocks noChangeAspect="1"/>
          </p:cNvPicPr>
          <p:nvPr/>
        </p:nvPicPr>
        <p:blipFill>
          <a:blip r:embed="rId3"/>
          <a:stretch>
            <a:fillRect/>
          </a:stretch>
        </p:blipFill>
        <p:spPr>
          <a:xfrm>
            <a:off x="5962362" y="353838"/>
            <a:ext cx="2614918" cy="6418436"/>
          </a:xfrm>
          <a:prstGeom prst="rect">
            <a:avLst/>
          </a:prstGeom>
        </p:spPr>
      </p:pic>
      <p:sp>
        <p:nvSpPr>
          <p:cNvPr id="7" name="TextBox 6">
            <a:extLst>
              <a:ext uri="{FF2B5EF4-FFF2-40B4-BE49-F238E27FC236}">
                <a16:creationId xmlns:a16="http://schemas.microsoft.com/office/drawing/2014/main" id="{F24531C8-CE1F-15A6-9E42-1E5A6B086724}"/>
              </a:ext>
            </a:extLst>
          </p:cNvPr>
          <p:cNvSpPr txBox="1"/>
          <p:nvPr/>
        </p:nvSpPr>
        <p:spPr>
          <a:xfrm>
            <a:off x="341223" y="4021201"/>
            <a:ext cx="5621139" cy="1200329"/>
          </a:xfrm>
          <a:prstGeom prst="rect">
            <a:avLst/>
          </a:prstGeom>
          <a:solidFill>
            <a:schemeClr val="bg1"/>
          </a:solidFill>
          <a:ln>
            <a:solidFill>
              <a:schemeClr val="tx1"/>
            </a:solidFill>
          </a:ln>
        </p:spPr>
        <p:txBody>
          <a:bodyPr wrap="square" rtlCol="0">
            <a:spAutoFit/>
          </a:bodyPr>
          <a:lstStyle/>
          <a:p>
            <a:r>
              <a:rPr lang="en-US" dirty="0"/>
              <a:t>Next, create a material from the texture. This can then be applied to the poster. You can also create a Materials Folder and move the material file, but I prefer keeping everything together.</a:t>
            </a:r>
          </a:p>
        </p:txBody>
      </p:sp>
      <p:sp>
        <p:nvSpPr>
          <p:cNvPr id="8" name="Rectangle 7">
            <a:extLst>
              <a:ext uri="{FF2B5EF4-FFF2-40B4-BE49-F238E27FC236}">
                <a16:creationId xmlns:a16="http://schemas.microsoft.com/office/drawing/2014/main" id="{F6F661A7-E9EF-D333-5641-0BC75A3766B0}"/>
              </a:ext>
            </a:extLst>
          </p:cNvPr>
          <p:cNvSpPr/>
          <p:nvPr/>
        </p:nvSpPr>
        <p:spPr>
          <a:xfrm>
            <a:off x="6095999" y="612450"/>
            <a:ext cx="1304041"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or: Curved 8">
            <a:extLst>
              <a:ext uri="{FF2B5EF4-FFF2-40B4-BE49-F238E27FC236}">
                <a16:creationId xmlns:a16="http://schemas.microsoft.com/office/drawing/2014/main" id="{C90450F0-E28E-370C-1694-D6C1733DCB89}"/>
              </a:ext>
            </a:extLst>
          </p:cNvPr>
          <p:cNvCxnSpPr>
            <a:cxnSpLocks/>
            <a:endCxn id="8" idx="1"/>
          </p:cNvCxnSpPr>
          <p:nvPr/>
        </p:nvCxnSpPr>
        <p:spPr>
          <a:xfrm rot="5400000" flipH="1" flipV="1">
            <a:off x="2854063" y="1028641"/>
            <a:ext cx="3539666" cy="2944206"/>
          </a:xfrm>
          <a:prstGeom prst="curvedConnector2">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F5C9C8-76C6-6C2F-2623-9980BA7F85D3}"/>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Tree>
    <p:extLst>
      <p:ext uri="{BB962C8B-B14F-4D97-AF65-F5344CB8AC3E}">
        <p14:creationId xmlns:p14="http://schemas.microsoft.com/office/powerpoint/2010/main" val="27921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7E156-F99B-B3D5-4578-249D9E0AFCF5}"/>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C2B19635-9CDA-586E-C0C6-AD66A36EA337}"/>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TextBox 4">
            <a:extLst>
              <a:ext uri="{FF2B5EF4-FFF2-40B4-BE49-F238E27FC236}">
                <a16:creationId xmlns:a16="http://schemas.microsoft.com/office/drawing/2014/main" id="{BA040C5A-A43F-023E-5781-E549D8B5A946}"/>
              </a:ext>
            </a:extLst>
          </p:cNvPr>
          <p:cNvSpPr txBox="1"/>
          <p:nvPr/>
        </p:nvSpPr>
        <p:spPr>
          <a:xfrm>
            <a:off x="2622604" y="2811237"/>
            <a:ext cx="3565759" cy="1200329"/>
          </a:xfrm>
          <a:prstGeom prst="rect">
            <a:avLst/>
          </a:prstGeom>
          <a:solidFill>
            <a:schemeClr val="bg1"/>
          </a:solidFill>
          <a:ln>
            <a:solidFill>
              <a:schemeClr val="tx1"/>
            </a:solidFill>
          </a:ln>
        </p:spPr>
        <p:txBody>
          <a:bodyPr wrap="square" rtlCol="0">
            <a:spAutoFit/>
          </a:bodyPr>
          <a:lstStyle/>
          <a:p>
            <a:r>
              <a:rPr lang="en-US" dirty="0"/>
              <a:t>This is what the material looks like. Also, shown is the blueprint that is used to apply the material to a shape.</a:t>
            </a:r>
          </a:p>
        </p:txBody>
      </p:sp>
    </p:spTree>
    <p:extLst>
      <p:ext uri="{BB962C8B-B14F-4D97-AF65-F5344CB8AC3E}">
        <p14:creationId xmlns:p14="http://schemas.microsoft.com/office/powerpoint/2010/main" val="383379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08CFB-1B44-72D2-59B6-7B450F2CE076}"/>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FCB946EF-ED10-8A94-8186-C3F80E30EC05}"/>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TextBox 4">
            <a:extLst>
              <a:ext uri="{FF2B5EF4-FFF2-40B4-BE49-F238E27FC236}">
                <a16:creationId xmlns:a16="http://schemas.microsoft.com/office/drawing/2014/main" id="{F8841F3B-29F8-1925-0222-3D1FFC15E989}"/>
              </a:ext>
            </a:extLst>
          </p:cNvPr>
          <p:cNvSpPr txBox="1"/>
          <p:nvPr/>
        </p:nvSpPr>
        <p:spPr>
          <a:xfrm>
            <a:off x="2613367" y="3217637"/>
            <a:ext cx="3565759" cy="2031325"/>
          </a:xfrm>
          <a:prstGeom prst="rect">
            <a:avLst/>
          </a:prstGeom>
          <a:solidFill>
            <a:schemeClr val="bg1"/>
          </a:solidFill>
          <a:ln>
            <a:solidFill>
              <a:schemeClr val="tx1"/>
            </a:solidFill>
          </a:ln>
        </p:spPr>
        <p:txBody>
          <a:bodyPr wrap="square" rtlCol="0">
            <a:spAutoFit/>
          </a:bodyPr>
          <a:lstStyle/>
          <a:p>
            <a:r>
              <a:rPr lang="en-US" dirty="0"/>
              <a:t>To align to the material to the shape you will need to add a </a:t>
            </a:r>
            <a:r>
              <a:rPr lang="en-US" dirty="0" err="1"/>
              <a:t>TextureCoordinate</a:t>
            </a:r>
            <a:r>
              <a:rPr lang="en-US" dirty="0"/>
              <a:t> to the UVs input in the Blueprint for the material. This will improve the image that is displayed on the poster. </a:t>
            </a:r>
          </a:p>
        </p:txBody>
      </p:sp>
    </p:spTree>
    <p:extLst>
      <p:ext uri="{BB962C8B-B14F-4D97-AF65-F5344CB8AC3E}">
        <p14:creationId xmlns:p14="http://schemas.microsoft.com/office/powerpoint/2010/main" val="3933956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95E29-BEC1-3DE1-E774-3762B6B3758A}"/>
              </a:ext>
            </a:extLst>
          </p:cNvPr>
          <p:cNvPicPr>
            <a:picLocks noChangeAspect="1"/>
          </p:cNvPicPr>
          <p:nvPr/>
        </p:nvPicPr>
        <p:blipFill>
          <a:blip r:embed="rId2"/>
          <a:stretch>
            <a:fillRect/>
          </a:stretch>
        </p:blipFill>
        <p:spPr>
          <a:xfrm>
            <a:off x="0" y="154289"/>
            <a:ext cx="12192000" cy="6549421"/>
          </a:xfrm>
          <a:prstGeom prst="rect">
            <a:avLst/>
          </a:prstGeom>
        </p:spPr>
      </p:pic>
      <p:pic>
        <p:nvPicPr>
          <p:cNvPr id="7" name="Picture 6">
            <a:extLst>
              <a:ext uri="{FF2B5EF4-FFF2-40B4-BE49-F238E27FC236}">
                <a16:creationId xmlns:a16="http://schemas.microsoft.com/office/drawing/2014/main" id="{F0CF6E03-BA7D-D62A-2245-0E97941DB824}"/>
              </a:ext>
            </a:extLst>
          </p:cNvPr>
          <p:cNvPicPr>
            <a:picLocks noChangeAspect="1"/>
          </p:cNvPicPr>
          <p:nvPr/>
        </p:nvPicPr>
        <p:blipFill>
          <a:blip r:embed="rId3"/>
          <a:stretch>
            <a:fillRect/>
          </a:stretch>
        </p:blipFill>
        <p:spPr>
          <a:xfrm>
            <a:off x="2172277" y="786246"/>
            <a:ext cx="1714500" cy="3733800"/>
          </a:xfrm>
          <a:prstGeom prst="rect">
            <a:avLst/>
          </a:prstGeom>
        </p:spPr>
      </p:pic>
      <p:pic>
        <p:nvPicPr>
          <p:cNvPr id="5" name="Picture 4">
            <a:extLst>
              <a:ext uri="{FF2B5EF4-FFF2-40B4-BE49-F238E27FC236}">
                <a16:creationId xmlns:a16="http://schemas.microsoft.com/office/drawing/2014/main" id="{BAAB2A05-2990-BAD1-AA21-0C1779012626}"/>
              </a:ext>
            </a:extLst>
          </p:cNvPr>
          <p:cNvPicPr>
            <a:picLocks noChangeAspect="1"/>
          </p:cNvPicPr>
          <p:nvPr/>
        </p:nvPicPr>
        <p:blipFill>
          <a:blip r:embed="rId4"/>
          <a:stretch>
            <a:fillRect/>
          </a:stretch>
        </p:blipFill>
        <p:spPr>
          <a:xfrm>
            <a:off x="3886777" y="2859665"/>
            <a:ext cx="1295400" cy="1304925"/>
          </a:xfrm>
          <a:prstGeom prst="rect">
            <a:avLst/>
          </a:prstGeom>
        </p:spPr>
      </p:pic>
      <p:sp>
        <p:nvSpPr>
          <p:cNvPr id="6" name="Rectangle 5">
            <a:extLst>
              <a:ext uri="{FF2B5EF4-FFF2-40B4-BE49-F238E27FC236}">
                <a16:creationId xmlns:a16="http://schemas.microsoft.com/office/drawing/2014/main" id="{6985F6CF-8871-A983-3429-7F212B0F78C5}"/>
              </a:ext>
            </a:extLst>
          </p:cNvPr>
          <p:cNvSpPr/>
          <p:nvPr/>
        </p:nvSpPr>
        <p:spPr>
          <a:xfrm>
            <a:off x="1758334" y="525317"/>
            <a:ext cx="413944"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Curved 7">
            <a:extLst>
              <a:ext uri="{FF2B5EF4-FFF2-40B4-BE49-F238E27FC236}">
                <a16:creationId xmlns:a16="http://schemas.microsoft.com/office/drawing/2014/main" id="{FB35C859-EE6B-C0A2-2633-9925F91DAFB5}"/>
              </a:ext>
            </a:extLst>
          </p:cNvPr>
          <p:cNvCxnSpPr>
            <a:cxnSpLocks/>
            <a:stCxn id="6" idx="2"/>
          </p:cNvCxnSpPr>
          <p:nvPr/>
        </p:nvCxnSpPr>
        <p:spPr>
          <a:xfrm rot="16200000" flipH="1">
            <a:off x="1583559" y="1143985"/>
            <a:ext cx="1890906" cy="1127413"/>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734DB91-9B7F-BA8D-9469-934B69582D56}"/>
              </a:ext>
            </a:extLst>
          </p:cNvPr>
          <p:cNvSpPr/>
          <p:nvPr/>
        </p:nvSpPr>
        <p:spPr>
          <a:xfrm>
            <a:off x="2298662" y="2690089"/>
            <a:ext cx="1588115" cy="29325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CAD411-4D59-DABE-DB9B-A51E532C9595}"/>
              </a:ext>
            </a:extLst>
          </p:cNvPr>
          <p:cNvSpPr/>
          <p:nvPr/>
        </p:nvSpPr>
        <p:spPr>
          <a:xfrm>
            <a:off x="4195345" y="2896609"/>
            <a:ext cx="930834" cy="29325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Curved 20">
            <a:extLst>
              <a:ext uri="{FF2B5EF4-FFF2-40B4-BE49-F238E27FC236}">
                <a16:creationId xmlns:a16="http://schemas.microsoft.com/office/drawing/2014/main" id="{0DD2C0D4-84E5-EBE8-63AC-8A656DC6528D}"/>
              </a:ext>
            </a:extLst>
          </p:cNvPr>
          <p:cNvCxnSpPr>
            <a:cxnSpLocks/>
            <a:stCxn id="13" idx="3"/>
            <a:endCxn id="20" idx="1"/>
          </p:cNvCxnSpPr>
          <p:nvPr/>
        </p:nvCxnSpPr>
        <p:spPr>
          <a:xfrm>
            <a:off x="3886777" y="2836717"/>
            <a:ext cx="308568" cy="206520"/>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C91AF74-8D05-8ADD-E52B-51735DD23377}"/>
              </a:ext>
            </a:extLst>
          </p:cNvPr>
          <p:cNvSpPr txBox="1"/>
          <p:nvPr/>
        </p:nvSpPr>
        <p:spPr>
          <a:xfrm>
            <a:off x="4108899" y="1080633"/>
            <a:ext cx="2323756" cy="369332"/>
          </a:xfrm>
          <a:prstGeom prst="rect">
            <a:avLst/>
          </a:prstGeom>
          <a:solidFill>
            <a:schemeClr val="bg1"/>
          </a:solidFill>
        </p:spPr>
        <p:txBody>
          <a:bodyPr wrap="square" rtlCol="0">
            <a:spAutoFit/>
          </a:bodyPr>
          <a:lstStyle/>
          <a:p>
            <a:r>
              <a:rPr lang="en-US" dirty="0"/>
              <a:t>Create a basic Cube</a:t>
            </a:r>
          </a:p>
        </p:txBody>
      </p:sp>
      <p:sp>
        <p:nvSpPr>
          <p:cNvPr id="26" name="TextBox 25">
            <a:extLst>
              <a:ext uri="{FF2B5EF4-FFF2-40B4-BE49-F238E27FC236}">
                <a16:creationId xmlns:a16="http://schemas.microsoft.com/office/drawing/2014/main" id="{2B075082-BF79-51BB-CDB2-CC89AE824F76}"/>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Tree>
    <p:extLst>
      <p:ext uri="{BB962C8B-B14F-4D97-AF65-F5344CB8AC3E}">
        <p14:creationId xmlns:p14="http://schemas.microsoft.com/office/powerpoint/2010/main" val="457262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41445-D394-6BFC-BBE4-AA9106D6DD22}"/>
              </a:ext>
            </a:extLst>
          </p:cNvPr>
          <p:cNvPicPr>
            <a:picLocks noChangeAspect="1"/>
          </p:cNvPicPr>
          <p:nvPr/>
        </p:nvPicPr>
        <p:blipFill>
          <a:blip r:embed="rId2"/>
          <a:stretch>
            <a:fillRect/>
          </a:stretch>
        </p:blipFill>
        <p:spPr>
          <a:xfrm>
            <a:off x="0" y="154289"/>
            <a:ext cx="12192000" cy="6549421"/>
          </a:xfrm>
          <a:prstGeom prst="rect">
            <a:avLst/>
          </a:prstGeom>
        </p:spPr>
      </p:pic>
      <p:pic>
        <p:nvPicPr>
          <p:cNvPr id="5" name="Picture 4">
            <a:extLst>
              <a:ext uri="{FF2B5EF4-FFF2-40B4-BE49-F238E27FC236}">
                <a16:creationId xmlns:a16="http://schemas.microsoft.com/office/drawing/2014/main" id="{EA9E593E-7D6A-8F82-9780-8097CAC48380}"/>
              </a:ext>
            </a:extLst>
          </p:cNvPr>
          <p:cNvPicPr>
            <a:picLocks noChangeAspect="1"/>
          </p:cNvPicPr>
          <p:nvPr/>
        </p:nvPicPr>
        <p:blipFill>
          <a:blip r:embed="rId3"/>
          <a:stretch>
            <a:fillRect/>
          </a:stretch>
        </p:blipFill>
        <p:spPr>
          <a:xfrm>
            <a:off x="65683" y="1000165"/>
            <a:ext cx="3877216" cy="1495634"/>
          </a:xfrm>
          <a:prstGeom prst="rect">
            <a:avLst/>
          </a:prstGeom>
        </p:spPr>
      </p:pic>
      <p:sp>
        <p:nvSpPr>
          <p:cNvPr id="7" name="TextBox 6">
            <a:extLst>
              <a:ext uri="{FF2B5EF4-FFF2-40B4-BE49-F238E27FC236}">
                <a16:creationId xmlns:a16="http://schemas.microsoft.com/office/drawing/2014/main" id="{837B0FE0-5638-39C1-BA78-0E928E5EF470}"/>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8" name="TextBox 7">
            <a:extLst>
              <a:ext uri="{FF2B5EF4-FFF2-40B4-BE49-F238E27FC236}">
                <a16:creationId xmlns:a16="http://schemas.microsoft.com/office/drawing/2014/main" id="{61EA1E25-9A8F-C57D-6819-45AB76C1B1C9}"/>
              </a:ext>
            </a:extLst>
          </p:cNvPr>
          <p:cNvSpPr txBox="1"/>
          <p:nvPr/>
        </p:nvSpPr>
        <p:spPr>
          <a:xfrm>
            <a:off x="164592" y="2549504"/>
            <a:ext cx="2323756" cy="923330"/>
          </a:xfrm>
          <a:prstGeom prst="rect">
            <a:avLst/>
          </a:prstGeom>
          <a:solidFill>
            <a:schemeClr val="bg1"/>
          </a:solidFill>
        </p:spPr>
        <p:txBody>
          <a:bodyPr wrap="square" rtlCol="0">
            <a:spAutoFit/>
          </a:bodyPr>
          <a:lstStyle/>
          <a:p>
            <a:r>
              <a:rPr lang="en-US" dirty="0"/>
              <a:t>The cube is actually a 100 cm x 100 cm x 100 cm cube. Why?</a:t>
            </a:r>
          </a:p>
        </p:txBody>
      </p:sp>
    </p:spTree>
    <p:extLst>
      <p:ext uri="{BB962C8B-B14F-4D97-AF65-F5344CB8AC3E}">
        <p14:creationId xmlns:p14="http://schemas.microsoft.com/office/powerpoint/2010/main" val="1637665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044AF-85CC-BC7E-50BD-A7144BD42982}"/>
              </a:ext>
            </a:extLst>
          </p:cNvPr>
          <p:cNvPicPr>
            <a:picLocks noChangeAspect="1"/>
          </p:cNvPicPr>
          <p:nvPr/>
        </p:nvPicPr>
        <p:blipFill>
          <a:blip r:embed="rId3"/>
          <a:stretch>
            <a:fillRect/>
          </a:stretch>
        </p:blipFill>
        <p:spPr>
          <a:xfrm>
            <a:off x="0" y="154289"/>
            <a:ext cx="12192000" cy="6549421"/>
          </a:xfrm>
          <a:prstGeom prst="rect">
            <a:avLst/>
          </a:prstGeom>
        </p:spPr>
      </p:pic>
      <p:pic>
        <p:nvPicPr>
          <p:cNvPr id="10" name="Picture 9">
            <a:extLst>
              <a:ext uri="{FF2B5EF4-FFF2-40B4-BE49-F238E27FC236}">
                <a16:creationId xmlns:a16="http://schemas.microsoft.com/office/drawing/2014/main" id="{8D05B500-7F75-3FD6-6244-899223E3EFD9}"/>
              </a:ext>
            </a:extLst>
          </p:cNvPr>
          <p:cNvPicPr>
            <a:picLocks noChangeAspect="1"/>
          </p:cNvPicPr>
          <p:nvPr/>
        </p:nvPicPr>
        <p:blipFill>
          <a:blip r:embed="rId4"/>
          <a:stretch>
            <a:fillRect/>
          </a:stretch>
        </p:blipFill>
        <p:spPr>
          <a:xfrm>
            <a:off x="129309" y="1378984"/>
            <a:ext cx="11148291" cy="5196637"/>
          </a:xfrm>
          <a:prstGeom prst="rect">
            <a:avLst/>
          </a:prstGeom>
        </p:spPr>
      </p:pic>
      <p:pic>
        <p:nvPicPr>
          <p:cNvPr id="3" name="Picture 2">
            <a:extLst>
              <a:ext uri="{FF2B5EF4-FFF2-40B4-BE49-F238E27FC236}">
                <a16:creationId xmlns:a16="http://schemas.microsoft.com/office/drawing/2014/main" id="{3D75A1E3-BA5B-90DC-080D-BF1BB44CC2EE}"/>
              </a:ext>
            </a:extLst>
          </p:cNvPr>
          <p:cNvPicPr>
            <a:picLocks noChangeAspect="1"/>
          </p:cNvPicPr>
          <p:nvPr/>
        </p:nvPicPr>
        <p:blipFill>
          <a:blip r:embed="rId5"/>
          <a:stretch>
            <a:fillRect/>
          </a:stretch>
        </p:blipFill>
        <p:spPr>
          <a:xfrm>
            <a:off x="8842952" y="722010"/>
            <a:ext cx="2924175" cy="5981700"/>
          </a:xfrm>
          <a:prstGeom prst="rect">
            <a:avLst/>
          </a:prstGeom>
        </p:spPr>
      </p:pic>
      <p:sp>
        <p:nvSpPr>
          <p:cNvPr id="5" name="TextBox 4">
            <a:extLst>
              <a:ext uri="{FF2B5EF4-FFF2-40B4-BE49-F238E27FC236}">
                <a16:creationId xmlns:a16="http://schemas.microsoft.com/office/drawing/2014/main" id="{07D17657-36EB-3C8E-C28E-9C368BB0295C}"/>
              </a:ext>
            </a:extLst>
          </p:cNvPr>
          <p:cNvSpPr txBox="1"/>
          <p:nvPr/>
        </p:nvSpPr>
        <p:spPr>
          <a:xfrm>
            <a:off x="424873" y="722010"/>
            <a:ext cx="4998536" cy="2031325"/>
          </a:xfrm>
          <a:prstGeom prst="rect">
            <a:avLst/>
          </a:prstGeom>
          <a:solidFill>
            <a:schemeClr val="bg1"/>
          </a:solidFill>
        </p:spPr>
        <p:txBody>
          <a:bodyPr wrap="square" rtlCol="0">
            <a:spAutoFit/>
          </a:bodyPr>
          <a:lstStyle/>
          <a:p>
            <a:r>
              <a:rPr lang="en-US" dirty="0"/>
              <a:t>Ans - It is the default size. </a:t>
            </a:r>
          </a:p>
          <a:p>
            <a:endParaRPr lang="en-US" dirty="0"/>
          </a:p>
          <a:p>
            <a:r>
              <a:rPr lang="en-US" dirty="0"/>
              <a:t>In the Project Settings &gt; Editor &gt; Appearance we see the Distance/Length is in Centimeter. This can be changed if you want imperial or a different metric value. Some programs may use Meters as a default unit.</a:t>
            </a:r>
          </a:p>
        </p:txBody>
      </p:sp>
      <p:sp>
        <p:nvSpPr>
          <p:cNvPr id="6" name="TextBox 5">
            <a:extLst>
              <a:ext uri="{FF2B5EF4-FFF2-40B4-BE49-F238E27FC236}">
                <a16:creationId xmlns:a16="http://schemas.microsoft.com/office/drawing/2014/main" id="{2AABA209-FE3A-0352-AAB5-C7D774D9F132}"/>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7" name="Oval 6">
            <a:extLst>
              <a:ext uri="{FF2B5EF4-FFF2-40B4-BE49-F238E27FC236}">
                <a16:creationId xmlns:a16="http://schemas.microsoft.com/office/drawing/2014/main" id="{FF49CDD5-053A-477A-9FF6-563948F25194}"/>
              </a:ext>
            </a:extLst>
          </p:cNvPr>
          <p:cNvSpPr/>
          <p:nvPr/>
        </p:nvSpPr>
        <p:spPr>
          <a:xfrm>
            <a:off x="11416145" y="516096"/>
            <a:ext cx="230910" cy="252094"/>
          </a:xfrm>
          <a:prstGeom prst="ellipse">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108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DF96C4-0D74-73F9-D68F-C2B942D0AFBF}"/>
              </a:ext>
            </a:extLst>
          </p:cNvPr>
          <p:cNvPicPr>
            <a:picLocks noChangeAspect="1"/>
          </p:cNvPicPr>
          <p:nvPr/>
        </p:nvPicPr>
        <p:blipFill>
          <a:blip r:embed="rId2"/>
          <a:stretch>
            <a:fillRect/>
          </a:stretch>
        </p:blipFill>
        <p:spPr>
          <a:xfrm>
            <a:off x="0" y="154289"/>
            <a:ext cx="12192000" cy="6549421"/>
          </a:xfrm>
          <a:prstGeom prst="rect">
            <a:avLst/>
          </a:prstGeom>
        </p:spPr>
      </p:pic>
      <p:sp>
        <p:nvSpPr>
          <p:cNvPr id="13" name="TextBox 12">
            <a:extLst>
              <a:ext uri="{FF2B5EF4-FFF2-40B4-BE49-F238E27FC236}">
                <a16:creationId xmlns:a16="http://schemas.microsoft.com/office/drawing/2014/main" id="{5FBAFA6B-0B15-8FB6-11C1-2BBE0FB5E17F}"/>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14" name="TextBox 13">
            <a:extLst>
              <a:ext uri="{FF2B5EF4-FFF2-40B4-BE49-F238E27FC236}">
                <a16:creationId xmlns:a16="http://schemas.microsoft.com/office/drawing/2014/main" id="{2CAC9C6A-4399-9EA0-5BCD-8FA4870E3AAA}"/>
              </a:ext>
            </a:extLst>
          </p:cNvPr>
          <p:cNvSpPr txBox="1"/>
          <p:nvPr/>
        </p:nvSpPr>
        <p:spPr>
          <a:xfrm>
            <a:off x="3214255" y="1220774"/>
            <a:ext cx="4998536" cy="1477328"/>
          </a:xfrm>
          <a:prstGeom prst="rect">
            <a:avLst/>
          </a:prstGeom>
          <a:solidFill>
            <a:schemeClr val="bg1"/>
          </a:solidFill>
        </p:spPr>
        <p:txBody>
          <a:bodyPr wrap="square" rtlCol="0">
            <a:spAutoFit/>
          </a:bodyPr>
          <a:lstStyle/>
          <a:p>
            <a:r>
              <a:rPr lang="en-US" dirty="0"/>
              <a:t>A shape’s size (scale), location and rotation can all be changed to place the object exactly where you want “in-world”. If you hit the Spacebar you can cycle through the three options to modify the object.</a:t>
            </a:r>
          </a:p>
        </p:txBody>
      </p:sp>
      <p:pic>
        <p:nvPicPr>
          <p:cNvPr id="16" name="Picture 15">
            <a:extLst>
              <a:ext uri="{FF2B5EF4-FFF2-40B4-BE49-F238E27FC236}">
                <a16:creationId xmlns:a16="http://schemas.microsoft.com/office/drawing/2014/main" id="{7CF549C8-8A99-ABED-E5AD-E457905E0C96}"/>
              </a:ext>
            </a:extLst>
          </p:cNvPr>
          <p:cNvPicPr>
            <a:picLocks noChangeAspect="1"/>
          </p:cNvPicPr>
          <p:nvPr/>
        </p:nvPicPr>
        <p:blipFill>
          <a:blip r:embed="rId3"/>
          <a:stretch>
            <a:fillRect/>
          </a:stretch>
        </p:blipFill>
        <p:spPr>
          <a:xfrm>
            <a:off x="8344815" y="3998669"/>
            <a:ext cx="3801005" cy="1409897"/>
          </a:xfrm>
          <a:prstGeom prst="rect">
            <a:avLst/>
          </a:prstGeom>
        </p:spPr>
      </p:pic>
      <p:pic>
        <p:nvPicPr>
          <p:cNvPr id="18" name="Picture 17" descr="A white cube with a colorful design&#10;&#10;Description automatically generated">
            <a:extLst>
              <a:ext uri="{FF2B5EF4-FFF2-40B4-BE49-F238E27FC236}">
                <a16:creationId xmlns:a16="http://schemas.microsoft.com/office/drawing/2014/main" id="{5D25F0A4-239F-77A2-C4AC-560FED6F8F90}"/>
              </a:ext>
            </a:extLst>
          </p:cNvPr>
          <p:cNvPicPr>
            <a:picLocks noChangeAspect="1"/>
          </p:cNvPicPr>
          <p:nvPr/>
        </p:nvPicPr>
        <p:blipFill>
          <a:blip r:embed="rId4"/>
          <a:stretch>
            <a:fillRect/>
          </a:stretch>
        </p:blipFill>
        <p:spPr>
          <a:xfrm>
            <a:off x="5187430" y="2877733"/>
            <a:ext cx="1858908" cy="1773708"/>
          </a:xfrm>
          <a:prstGeom prst="rect">
            <a:avLst/>
          </a:prstGeom>
        </p:spPr>
      </p:pic>
      <p:pic>
        <p:nvPicPr>
          <p:cNvPr id="20" name="Picture 19" descr="A screen shot of a cube&#10;&#10;Description automatically generated">
            <a:extLst>
              <a:ext uri="{FF2B5EF4-FFF2-40B4-BE49-F238E27FC236}">
                <a16:creationId xmlns:a16="http://schemas.microsoft.com/office/drawing/2014/main" id="{425CFFE4-25CC-F751-1535-57C63F2748CA}"/>
              </a:ext>
            </a:extLst>
          </p:cNvPr>
          <p:cNvPicPr>
            <a:picLocks noChangeAspect="1"/>
          </p:cNvPicPr>
          <p:nvPr/>
        </p:nvPicPr>
        <p:blipFill>
          <a:blip r:embed="rId5"/>
          <a:stretch>
            <a:fillRect/>
          </a:stretch>
        </p:blipFill>
        <p:spPr>
          <a:xfrm>
            <a:off x="3092971" y="2877733"/>
            <a:ext cx="1942633" cy="1773708"/>
          </a:xfrm>
          <a:prstGeom prst="rect">
            <a:avLst/>
          </a:prstGeom>
        </p:spPr>
      </p:pic>
    </p:spTree>
    <p:extLst>
      <p:ext uri="{BB962C8B-B14F-4D97-AF65-F5344CB8AC3E}">
        <p14:creationId xmlns:p14="http://schemas.microsoft.com/office/powerpoint/2010/main" val="1202128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3EFB0-E53F-C065-17F6-6C591F5A54B0}"/>
              </a:ext>
            </a:extLst>
          </p:cNvPr>
          <p:cNvPicPr>
            <a:picLocks noChangeAspect="1"/>
          </p:cNvPicPr>
          <p:nvPr/>
        </p:nvPicPr>
        <p:blipFill>
          <a:blip r:embed="rId2"/>
          <a:stretch>
            <a:fillRect/>
          </a:stretch>
        </p:blipFill>
        <p:spPr>
          <a:xfrm>
            <a:off x="0" y="154289"/>
            <a:ext cx="12192000" cy="6549421"/>
          </a:xfrm>
          <a:prstGeom prst="rect">
            <a:avLst/>
          </a:prstGeom>
        </p:spPr>
      </p:pic>
      <p:sp>
        <p:nvSpPr>
          <p:cNvPr id="6" name="TextBox 5">
            <a:extLst>
              <a:ext uri="{FF2B5EF4-FFF2-40B4-BE49-F238E27FC236}">
                <a16:creationId xmlns:a16="http://schemas.microsoft.com/office/drawing/2014/main" id="{8D897EAF-5E23-3533-7C1D-03936F7DC285}"/>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7" name="TextBox 6">
            <a:extLst>
              <a:ext uri="{FF2B5EF4-FFF2-40B4-BE49-F238E27FC236}">
                <a16:creationId xmlns:a16="http://schemas.microsoft.com/office/drawing/2014/main" id="{A79925CA-71A1-6D8B-4E93-67249E2330CA}"/>
              </a:ext>
            </a:extLst>
          </p:cNvPr>
          <p:cNvSpPr txBox="1"/>
          <p:nvPr/>
        </p:nvSpPr>
        <p:spPr>
          <a:xfrm>
            <a:off x="7241304" y="360644"/>
            <a:ext cx="4793673" cy="1477328"/>
          </a:xfrm>
          <a:prstGeom prst="rect">
            <a:avLst/>
          </a:prstGeom>
          <a:solidFill>
            <a:schemeClr val="bg1"/>
          </a:solidFill>
        </p:spPr>
        <p:txBody>
          <a:bodyPr wrap="square" rtlCol="0">
            <a:spAutoFit/>
          </a:bodyPr>
          <a:lstStyle/>
          <a:p>
            <a:r>
              <a:rPr lang="en-US" dirty="0"/>
              <a:t>The poster displayed here is actually 1 meter wide by 0.56264 meters tall with a 0.01 meter thickness (16:9 aspect ratio) . UE is not a modeling tool so you must get use to scaling or building models outside UE.  </a:t>
            </a:r>
          </a:p>
        </p:txBody>
      </p:sp>
      <p:sp>
        <p:nvSpPr>
          <p:cNvPr id="8" name="TextBox 7">
            <a:extLst>
              <a:ext uri="{FF2B5EF4-FFF2-40B4-BE49-F238E27FC236}">
                <a16:creationId xmlns:a16="http://schemas.microsoft.com/office/drawing/2014/main" id="{CD4358E5-BC7F-622F-0586-C04C9ACE2618}"/>
              </a:ext>
            </a:extLst>
          </p:cNvPr>
          <p:cNvSpPr txBox="1"/>
          <p:nvPr/>
        </p:nvSpPr>
        <p:spPr>
          <a:xfrm>
            <a:off x="109131" y="2870808"/>
            <a:ext cx="2273808" cy="1754326"/>
          </a:xfrm>
          <a:prstGeom prst="rect">
            <a:avLst/>
          </a:prstGeom>
          <a:solidFill>
            <a:schemeClr val="bg1"/>
          </a:solidFill>
        </p:spPr>
        <p:txBody>
          <a:bodyPr wrap="square" rtlCol="0">
            <a:spAutoFit/>
          </a:bodyPr>
          <a:lstStyle/>
          <a:p>
            <a:r>
              <a:rPr lang="en-US" dirty="0"/>
              <a:t>The desired material can be added to the poster that is sized and placed where we want it. </a:t>
            </a:r>
          </a:p>
        </p:txBody>
      </p:sp>
      <p:sp>
        <p:nvSpPr>
          <p:cNvPr id="9" name="Rectangle 8">
            <a:extLst>
              <a:ext uri="{FF2B5EF4-FFF2-40B4-BE49-F238E27FC236}">
                <a16:creationId xmlns:a16="http://schemas.microsoft.com/office/drawing/2014/main" id="{9CB6C354-F8B6-A42B-91CF-50DCC4EB4D54}"/>
              </a:ext>
            </a:extLst>
          </p:cNvPr>
          <p:cNvSpPr/>
          <p:nvPr/>
        </p:nvSpPr>
        <p:spPr>
          <a:xfrm>
            <a:off x="9709726" y="4625134"/>
            <a:ext cx="685800" cy="96058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1" name="Connector: Curved 10">
            <a:extLst>
              <a:ext uri="{FF2B5EF4-FFF2-40B4-BE49-F238E27FC236}">
                <a16:creationId xmlns:a16="http://schemas.microsoft.com/office/drawing/2014/main" id="{FE7E4AEF-64F1-43D8-5F10-487566F37597}"/>
              </a:ext>
            </a:extLst>
          </p:cNvPr>
          <p:cNvCxnSpPr>
            <a:cxnSpLocks/>
            <a:stCxn id="8" idx="3"/>
            <a:endCxn id="9" idx="1"/>
          </p:cNvCxnSpPr>
          <p:nvPr/>
        </p:nvCxnSpPr>
        <p:spPr>
          <a:xfrm>
            <a:off x="2382939" y="3747971"/>
            <a:ext cx="7326787" cy="1357454"/>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CC876C-79A1-DE6D-8906-BE39147D5593}"/>
              </a:ext>
            </a:extLst>
          </p:cNvPr>
          <p:cNvSpPr txBox="1"/>
          <p:nvPr/>
        </p:nvSpPr>
        <p:spPr>
          <a:xfrm>
            <a:off x="7907458" y="3930228"/>
            <a:ext cx="312906" cy="369332"/>
          </a:xfrm>
          <a:prstGeom prst="rect">
            <a:avLst/>
          </a:prstGeom>
          <a:noFill/>
        </p:spPr>
        <p:txBody>
          <a:bodyPr wrap="none" rtlCol="0">
            <a:spAutoFit/>
          </a:bodyPr>
          <a:lstStyle/>
          <a:p>
            <a:r>
              <a:rPr lang="en-US" dirty="0">
                <a:solidFill>
                  <a:srgbClr val="FF0000"/>
                </a:solidFill>
              </a:rPr>
              <a:t>X</a:t>
            </a:r>
          </a:p>
        </p:txBody>
      </p:sp>
      <p:cxnSp>
        <p:nvCxnSpPr>
          <p:cNvPr id="13" name="Connector: Curved 12">
            <a:extLst>
              <a:ext uri="{FF2B5EF4-FFF2-40B4-BE49-F238E27FC236}">
                <a16:creationId xmlns:a16="http://schemas.microsoft.com/office/drawing/2014/main" id="{ECA713AA-4D3B-0F74-142F-8570DCC1F063}"/>
              </a:ext>
            </a:extLst>
          </p:cNvPr>
          <p:cNvCxnSpPr>
            <a:cxnSpLocks/>
            <a:stCxn id="9" idx="0"/>
            <a:endCxn id="12" idx="3"/>
          </p:cNvCxnSpPr>
          <p:nvPr/>
        </p:nvCxnSpPr>
        <p:spPr>
          <a:xfrm rot="16200000" flipV="1">
            <a:off x="8881375" y="3453883"/>
            <a:ext cx="510240" cy="1832262"/>
          </a:xfrm>
          <a:prstGeom prst="curvedConnector2">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15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F0B34E-8006-3874-187F-E18BA4014763}"/>
              </a:ext>
            </a:extLst>
          </p:cNvPr>
          <p:cNvPicPr>
            <a:picLocks noChangeAspect="1"/>
          </p:cNvPicPr>
          <p:nvPr/>
        </p:nvPicPr>
        <p:blipFill>
          <a:blip r:embed="rId2"/>
          <a:stretch>
            <a:fillRect/>
          </a:stretch>
        </p:blipFill>
        <p:spPr>
          <a:xfrm>
            <a:off x="0" y="154289"/>
            <a:ext cx="12192000" cy="6549421"/>
          </a:xfrm>
          <a:prstGeom prst="rect">
            <a:avLst/>
          </a:prstGeom>
        </p:spPr>
      </p:pic>
      <p:sp>
        <p:nvSpPr>
          <p:cNvPr id="6" name="TextBox 5">
            <a:extLst>
              <a:ext uri="{FF2B5EF4-FFF2-40B4-BE49-F238E27FC236}">
                <a16:creationId xmlns:a16="http://schemas.microsoft.com/office/drawing/2014/main" id="{62E4CEF2-0382-9950-9122-2D16ECD2BEF1}"/>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7" name="TextBox 6">
            <a:extLst>
              <a:ext uri="{FF2B5EF4-FFF2-40B4-BE49-F238E27FC236}">
                <a16:creationId xmlns:a16="http://schemas.microsoft.com/office/drawing/2014/main" id="{3D4239F8-0543-8F6B-3F6D-27D2FAC07FE5}"/>
              </a:ext>
            </a:extLst>
          </p:cNvPr>
          <p:cNvSpPr txBox="1"/>
          <p:nvPr/>
        </p:nvSpPr>
        <p:spPr>
          <a:xfrm>
            <a:off x="6567055" y="666592"/>
            <a:ext cx="1930400" cy="369332"/>
          </a:xfrm>
          <a:prstGeom prst="rect">
            <a:avLst/>
          </a:prstGeom>
          <a:solidFill>
            <a:schemeClr val="bg1"/>
          </a:solidFill>
        </p:spPr>
        <p:txBody>
          <a:bodyPr wrap="square" rtlCol="0">
            <a:spAutoFit/>
          </a:bodyPr>
          <a:lstStyle/>
          <a:p>
            <a:r>
              <a:rPr lang="en-US" dirty="0"/>
              <a:t>Finished poster.</a:t>
            </a:r>
          </a:p>
        </p:txBody>
      </p:sp>
    </p:spTree>
    <p:extLst>
      <p:ext uri="{BB962C8B-B14F-4D97-AF65-F5344CB8AC3E}">
        <p14:creationId xmlns:p14="http://schemas.microsoft.com/office/powerpoint/2010/main" val="132480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3693319"/>
          </a:xfrm>
          <a:prstGeom prst="rect">
            <a:avLst/>
          </a:prstGeom>
          <a:noFill/>
        </p:spPr>
        <p:txBody>
          <a:bodyPr wrap="square" rtlCol="0">
            <a:spAutoFit/>
          </a:bodyPr>
          <a:lstStyle/>
          <a:p>
            <a:r>
              <a:rPr lang="en-US" dirty="0"/>
              <a:t>This presentation is show how to “develop” VR content for Unreal Engine (UE). This software can be freely downloaded and used to develop models and environments for VR headsets like the Oculus Quest II.  </a:t>
            </a:r>
          </a:p>
          <a:p>
            <a:endParaRPr lang="en-US" dirty="0"/>
          </a:p>
          <a:p>
            <a:pPr marL="285750" indent="-285750">
              <a:buFont typeface="Arial" panose="020B0604020202020204" pitchFamily="34" charset="0"/>
              <a:buChar char="•"/>
            </a:pPr>
            <a:r>
              <a:rPr lang="en-US" dirty="0"/>
              <a:t>Getting Started</a:t>
            </a:r>
          </a:p>
          <a:p>
            <a:pPr marL="285750" indent="-285750">
              <a:buFont typeface="Arial" panose="020B0604020202020204" pitchFamily="34" charset="0"/>
              <a:buChar char="•"/>
            </a:pPr>
            <a:r>
              <a:rPr lang="en-US" dirty="0"/>
              <a:t>Making a poster</a:t>
            </a:r>
          </a:p>
          <a:p>
            <a:pPr marL="285750" indent="-285750">
              <a:buFont typeface="Arial" panose="020B0604020202020204" pitchFamily="34" charset="0"/>
              <a:buChar char="•"/>
            </a:pPr>
            <a:r>
              <a:rPr lang="en-US" dirty="0"/>
              <a:t>Getting a model</a:t>
            </a:r>
          </a:p>
          <a:p>
            <a:pPr marL="285750" indent="-285750">
              <a:buFont typeface="Arial" panose="020B0604020202020204" pitchFamily="34" charset="0"/>
              <a:buChar char="•"/>
            </a:pPr>
            <a:r>
              <a:rPr lang="en-US" dirty="0"/>
              <a:t>Importing a model</a:t>
            </a:r>
          </a:p>
          <a:p>
            <a:pPr marL="285750" indent="-285750">
              <a:buFont typeface="Arial" panose="020B0604020202020204" pitchFamily="34" charset="0"/>
              <a:buChar char="•"/>
            </a:pPr>
            <a:r>
              <a:rPr lang="en-US" dirty="0"/>
              <a:t>Model building outside Unreal Engine</a:t>
            </a:r>
          </a:p>
          <a:p>
            <a:pPr marL="285750" indent="-285750">
              <a:buFont typeface="Arial" panose="020B0604020202020204" pitchFamily="34" charset="0"/>
              <a:buChar char="•"/>
            </a:pPr>
            <a:r>
              <a:rPr lang="en-US" dirty="0"/>
              <a:t>Model building inside Unreal Engine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2848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C147-00E2-6822-FAD7-55AFDBF42EBE}"/>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624DF831-00F8-9CC9-D584-31B4698C7D79}"/>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Tree>
    <p:extLst>
      <p:ext uri="{BB962C8B-B14F-4D97-AF65-F5344CB8AC3E}">
        <p14:creationId xmlns:p14="http://schemas.microsoft.com/office/powerpoint/2010/main" val="3138425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5F2429-7805-C19B-3D48-2275432B3A40}"/>
              </a:ext>
            </a:extLst>
          </p:cNvPr>
          <p:cNvPicPr>
            <a:picLocks noChangeAspect="1"/>
          </p:cNvPicPr>
          <p:nvPr/>
        </p:nvPicPr>
        <p:blipFill>
          <a:blip r:embed="rId3"/>
          <a:stretch>
            <a:fillRect/>
          </a:stretch>
        </p:blipFill>
        <p:spPr>
          <a:xfrm>
            <a:off x="0" y="152400"/>
            <a:ext cx="12192000" cy="6553200"/>
          </a:xfrm>
          <a:prstGeom prst="rect">
            <a:avLst/>
          </a:prstGeom>
        </p:spPr>
      </p:pic>
      <p:sp>
        <p:nvSpPr>
          <p:cNvPr id="5" name="TextBox 4">
            <a:extLst>
              <a:ext uri="{FF2B5EF4-FFF2-40B4-BE49-F238E27FC236}">
                <a16:creationId xmlns:a16="http://schemas.microsoft.com/office/drawing/2014/main" id="{FDAD41D0-4FD8-3318-6D11-CC9ED5133F7B}"/>
              </a:ext>
            </a:extLst>
          </p:cNvPr>
          <p:cNvSpPr txBox="1"/>
          <p:nvPr/>
        </p:nvSpPr>
        <p:spPr>
          <a:xfrm>
            <a:off x="580654" y="2644170"/>
            <a:ext cx="3256055" cy="1815882"/>
          </a:xfrm>
          <a:prstGeom prst="rect">
            <a:avLst/>
          </a:prstGeom>
          <a:solidFill>
            <a:schemeClr val="bg1"/>
          </a:solidFill>
        </p:spPr>
        <p:txBody>
          <a:bodyPr wrap="square" rtlCol="0">
            <a:spAutoFit/>
          </a:bodyPr>
          <a:lstStyle/>
          <a:p>
            <a:r>
              <a:rPr lang="en-US" sz="1600" dirty="0"/>
              <a:t>If you find something on the web you may need to convert it from an STL to a FBX or OBJ file. There are online tools you can use but I prefer to use Blender since you can also evaluate the complexity of the mesh. </a:t>
            </a:r>
          </a:p>
        </p:txBody>
      </p:sp>
      <p:sp>
        <p:nvSpPr>
          <p:cNvPr id="4" name="TextBox 3">
            <a:extLst>
              <a:ext uri="{FF2B5EF4-FFF2-40B4-BE49-F238E27FC236}">
                <a16:creationId xmlns:a16="http://schemas.microsoft.com/office/drawing/2014/main" id="{BEF74A62-3060-8DE2-D0FF-83EBDF393C5D}"/>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p>
        </p:txBody>
      </p:sp>
    </p:spTree>
    <p:extLst>
      <p:ext uri="{BB962C8B-B14F-4D97-AF65-F5344CB8AC3E}">
        <p14:creationId xmlns:p14="http://schemas.microsoft.com/office/powerpoint/2010/main" val="177669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D3863-6B7B-CCBE-F618-E55A71576ABC}"/>
              </a:ext>
            </a:extLst>
          </p:cNvPr>
          <p:cNvPicPr>
            <a:picLocks noChangeAspect="1"/>
          </p:cNvPicPr>
          <p:nvPr/>
        </p:nvPicPr>
        <p:blipFill>
          <a:blip r:embed="rId2"/>
          <a:stretch>
            <a:fillRect/>
          </a:stretch>
        </p:blipFill>
        <p:spPr>
          <a:xfrm>
            <a:off x="0" y="152400"/>
            <a:ext cx="12192000" cy="6553200"/>
          </a:xfrm>
          <a:prstGeom prst="rect">
            <a:avLst/>
          </a:prstGeom>
        </p:spPr>
      </p:pic>
      <p:sp>
        <p:nvSpPr>
          <p:cNvPr id="2" name="TextBox 1">
            <a:extLst>
              <a:ext uri="{FF2B5EF4-FFF2-40B4-BE49-F238E27FC236}">
                <a16:creationId xmlns:a16="http://schemas.microsoft.com/office/drawing/2014/main" id="{D7D933F1-BAEE-B733-E2AA-07087D95D2CD}"/>
              </a:ext>
            </a:extLst>
          </p:cNvPr>
          <p:cNvSpPr txBox="1"/>
          <p:nvPr/>
        </p:nvSpPr>
        <p:spPr>
          <a:xfrm>
            <a:off x="164592" y="100584"/>
            <a:ext cx="6470041"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3" name="TextBox 2">
            <a:extLst>
              <a:ext uri="{FF2B5EF4-FFF2-40B4-BE49-F238E27FC236}">
                <a16:creationId xmlns:a16="http://schemas.microsoft.com/office/drawing/2014/main" id="{40AD9DEE-F972-9930-5BAD-133DDC47DADF}"/>
              </a:ext>
            </a:extLst>
          </p:cNvPr>
          <p:cNvSpPr txBox="1"/>
          <p:nvPr/>
        </p:nvSpPr>
        <p:spPr>
          <a:xfrm>
            <a:off x="164592" y="1899913"/>
            <a:ext cx="2044172" cy="2031325"/>
          </a:xfrm>
          <a:prstGeom prst="rect">
            <a:avLst/>
          </a:prstGeom>
          <a:solidFill>
            <a:schemeClr val="bg1"/>
          </a:solidFill>
        </p:spPr>
        <p:txBody>
          <a:bodyPr wrap="square" rtlCol="0">
            <a:spAutoFit/>
          </a:bodyPr>
          <a:lstStyle/>
          <a:p>
            <a:r>
              <a:rPr lang="en-US" dirty="0"/>
              <a:t>In Blender this is a very large model (286,062 tris). The physical size is 132 meters and needs to be scaled.</a:t>
            </a:r>
          </a:p>
        </p:txBody>
      </p:sp>
      <p:pic>
        <p:nvPicPr>
          <p:cNvPr id="5" name="Picture 4">
            <a:extLst>
              <a:ext uri="{FF2B5EF4-FFF2-40B4-BE49-F238E27FC236}">
                <a16:creationId xmlns:a16="http://schemas.microsoft.com/office/drawing/2014/main" id="{C5296BDA-1548-2840-0C60-748204143C3C}"/>
              </a:ext>
            </a:extLst>
          </p:cNvPr>
          <p:cNvPicPr>
            <a:picLocks noChangeAspect="1"/>
          </p:cNvPicPr>
          <p:nvPr/>
        </p:nvPicPr>
        <p:blipFill>
          <a:blip r:embed="rId3"/>
          <a:stretch>
            <a:fillRect/>
          </a:stretch>
        </p:blipFill>
        <p:spPr>
          <a:xfrm>
            <a:off x="7349615" y="3429000"/>
            <a:ext cx="2502791" cy="2820825"/>
          </a:xfrm>
          <a:prstGeom prst="rect">
            <a:avLst/>
          </a:prstGeom>
        </p:spPr>
      </p:pic>
      <p:sp>
        <p:nvSpPr>
          <p:cNvPr id="10" name="TextBox 9">
            <a:extLst>
              <a:ext uri="{FF2B5EF4-FFF2-40B4-BE49-F238E27FC236}">
                <a16:creationId xmlns:a16="http://schemas.microsoft.com/office/drawing/2014/main" id="{5BA756B2-AEDC-A6CD-E7C7-2D813991F6BD}"/>
              </a:ext>
            </a:extLst>
          </p:cNvPr>
          <p:cNvSpPr txBox="1"/>
          <p:nvPr/>
        </p:nvSpPr>
        <p:spPr>
          <a:xfrm>
            <a:off x="164592" y="4100748"/>
            <a:ext cx="2044172" cy="1754326"/>
          </a:xfrm>
          <a:prstGeom prst="rect">
            <a:avLst/>
          </a:prstGeom>
          <a:solidFill>
            <a:schemeClr val="bg1"/>
          </a:solidFill>
        </p:spPr>
        <p:txBody>
          <a:bodyPr wrap="square" rtlCol="0">
            <a:spAutoFit/>
          </a:bodyPr>
          <a:lstStyle/>
          <a:p>
            <a:r>
              <a:rPr lang="en-US" dirty="0"/>
              <a:t>This is actually two models that were combined into a single model (skull and lower jaw)</a:t>
            </a:r>
          </a:p>
        </p:txBody>
      </p:sp>
    </p:spTree>
    <p:extLst>
      <p:ext uri="{BB962C8B-B14F-4D97-AF65-F5344CB8AC3E}">
        <p14:creationId xmlns:p14="http://schemas.microsoft.com/office/powerpoint/2010/main" val="1102683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DB4EA-709F-8EFC-96A8-3C2D8BE564F2}"/>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FBA5308F-3CC3-0EE8-5218-850BF14720F3}"/>
              </a:ext>
            </a:extLst>
          </p:cNvPr>
          <p:cNvSpPr txBox="1"/>
          <p:nvPr/>
        </p:nvSpPr>
        <p:spPr>
          <a:xfrm>
            <a:off x="164592" y="4100748"/>
            <a:ext cx="2044172" cy="1754326"/>
          </a:xfrm>
          <a:prstGeom prst="rect">
            <a:avLst/>
          </a:prstGeom>
          <a:solidFill>
            <a:schemeClr val="bg1"/>
          </a:solidFill>
        </p:spPr>
        <p:txBody>
          <a:bodyPr wrap="square" rtlCol="0">
            <a:spAutoFit/>
          </a:bodyPr>
          <a:lstStyle/>
          <a:p>
            <a:r>
              <a:rPr lang="en-US" dirty="0"/>
              <a:t>Model must be converted to be imported into Unreal Engine. We will use the FBX format.</a:t>
            </a:r>
          </a:p>
        </p:txBody>
      </p:sp>
      <p:sp>
        <p:nvSpPr>
          <p:cNvPr id="5" name="TextBox 4">
            <a:extLst>
              <a:ext uri="{FF2B5EF4-FFF2-40B4-BE49-F238E27FC236}">
                <a16:creationId xmlns:a16="http://schemas.microsoft.com/office/drawing/2014/main" id="{A26019EF-09D0-5460-2C19-7E0E675961E0}"/>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Tree>
    <p:extLst>
      <p:ext uri="{BB962C8B-B14F-4D97-AF65-F5344CB8AC3E}">
        <p14:creationId xmlns:p14="http://schemas.microsoft.com/office/powerpoint/2010/main" val="1807705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DC67F-33CF-3A96-9303-8F5FE939789B}"/>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B1480AF5-3D3A-0976-0B28-0A353427B31A}"/>
              </a:ext>
            </a:extLst>
          </p:cNvPr>
          <p:cNvSpPr txBox="1"/>
          <p:nvPr/>
        </p:nvSpPr>
        <p:spPr>
          <a:xfrm>
            <a:off x="164592" y="4100748"/>
            <a:ext cx="3374136" cy="923330"/>
          </a:xfrm>
          <a:prstGeom prst="rect">
            <a:avLst/>
          </a:prstGeom>
          <a:solidFill>
            <a:schemeClr val="bg1"/>
          </a:solidFill>
        </p:spPr>
        <p:txBody>
          <a:bodyPr wrap="square" rtlCol="0">
            <a:spAutoFit/>
          </a:bodyPr>
          <a:lstStyle/>
          <a:p>
            <a:r>
              <a:rPr lang="en-US" dirty="0"/>
              <a:t>Prior to export it is a good practice to apply all transforms. </a:t>
            </a:r>
          </a:p>
        </p:txBody>
      </p:sp>
      <p:sp>
        <p:nvSpPr>
          <p:cNvPr id="5" name="TextBox 4">
            <a:extLst>
              <a:ext uri="{FF2B5EF4-FFF2-40B4-BE49-F238E27FC236}">
                <a16:creationId xmlns:a16="http://schemas.microsoft.com/office/drawing/2014/main" id="{965E4656-7173-49C5-3A13-4E65837FAC4C}"/>
              </a:ext>
            </a:extLst>
          </p:cNvPr>
          <p:cNvSpPr txBox="1"/>
          <p:nvPr/>
        </p:nvSpPr>
        <p:spPr>
          <a:xfrm>
            <a:off x="164592" y="100584"/>
            <a:ext cx="6470041"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Tree>
    <p:extLst>
      <p:ext uri="{BB962C8B-B14F-4D97-AF65-F5344CB8AC3E}">
        <p14:creationId xmlns:p14="http://schemas.microsoft.com/office/powerpoint/2010/main" val="3636194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4061D-F757-B9DD-C921-D324777AE13B}"/>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2D0C2943-85A9-0781-7521-69677C64F2C4}"/>
              </a:ext>
            </a:extLst>
          </p:cNvPr>
          <p:cNvSpPr txBox="1"/>
          <p:nvPr/>
        </p:nvSpPr>
        <p:spPr>
          <a:xfrm>
            <a:off x="340081" y="2188821"/>
            <a:ext cx="3215917" cy="2308324"/>
          </a:xfrm>
          <a:prstGeom prst="rect">
            <a:avLst/>
          </a:prstGeom>
          <a:solidFill>
            <a:schemeClr val="bg1"/>
          </a:solidFill>
        </p:spPr>
        <p:txBody>
          <a:bodyPr wrap="square" rtlCol="0">
            <a:spAutoFit/>
          </a:bodyPr>
          <a:lstStyle/>
          <a:p>
            <a:r>
              <a:rPr lang="en-US" dirty="0"/>
              <a:t>This is the decimated version of the model which should make it faster to render in Unreal Engine. Decimation can be performed in Blender and the technique used is a simple Collapse to 10% of the original mesh size. </a:t>
            </a:r>
          </a:p>
        </p:txBody>
      </p:sp>
      <p:sp>
        <p:nvSpPr>
          <p:cNvPr id="5" name="TextBox 4">
            <a:extLst>
              <a:ext uri="{FF2B5EF4-FFF2-40B4-BE49-F238E27FC236}">
                <a16:creationId xmlns:a16="http://schemas.microsoft.com/office/drawing/2014/main" id="{7342BDCE-EFC7-0BD8-B551-1A5120258857}"/>
              </a:ext>
            </a:extLst>
          </p:cNvPr>
          <p:cNvSpPr txBox="1"/>
          <p:nvPr/>
        </p:nvSpPr>
        <p:spPr>
          <a:xfrm>
            <a:off x="164592" y="100584"/>
            <a:ext cx="6470041"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Tree>
    <p:extLst>
      <p:ext uri="{BB962C8B-B14F-4D97-AF65-F5344CB8AC3E}">
        <p14:creationId xmlns:p14="http://schemas.microsoft.com/office/powerpoint/2010/main" val="248875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7F98AD-77F3-3AA1-10DD-6E2D977C3487}"/>
              </a:ext>
            </a:extLst>
          </p:cNvPr>
          <p:cNvPicPr>
            <a:picLocks noChangeAspect="1"/>
          </p:cNvPicPr>
          <p:nvPr/>
        </p:nvPicPr>
        <p:blipFill>
          <a:blip r:embed="rId2"/>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B5AFC5AB-0CB0-0740-3A94-CA3453785277}"/>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Tree>
    <p:extLst>
      <p:ext uri="{BB962C8B-B14F-4D97-AF65-F5344CB8AC3E}">
        <p14:creationId xmlns:p14="http://schemas.microsoft.com/office/powerpoint/2010/main" val="4091663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758BBA-02EC-8944-9EA5-5DA8D735C045}"/>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3" name="TextBox 2">
            <a:extLst>
              <a:ext uri="{FF2B5EF4-FFF2-40B4-BE49-F238E27FC236}">
                <a16:creationId xmlns:a16="http://schemas.microsoft.com/office/drawing/2014/main" id="{05BD1E2E-3AD6-5A11-5525-023DCBCB3CA2}"/>
              </a:ext>
            </a:extLst>
          </p:cNvPr>
          <p:cNvSpPr txBox="1"/>
          <p:nvPr/>
        </p:nvSpPr>
        <p:spPr>
          <a:xfrm>
            <a:off x="256032" y="795528"/>
            <a:ext cx="10038037" cy="5909310"/>
          </a:xfrm>
          <a:prstGeom prst="rect">
            <a:avLst/>
          </a:prstGeom>
          <a:solidFill>
            <a:schemeClr val="bg1"/>
          </a:solidFill>
        </p:spPr>
        <p:txBody>
          <a:bodyPr wrap="square" rtlCol="0">
            <a:spAutoFit/>
          </a:bodyPr>
          <a:lstStyle/>
          <a:p>
            <a:r>
              <a:rPr lang="en-US" dirty="0"/>
              <a:t>You can also build your own models using Solidworks, AutoCAD and/or Blender. Since we use Solidworks in our AS degrees this is how you would build models for Unreal Engine.</a:t>
            </a:r>
          </a:p>
          <a:p>
            <a:endParaRPr lang="en-US" dirty="0"/>
          </a:p>
          <a:p>
            <a:r>
              <a:rPr lang="en-US" dirty="0"/>
              <a:t>Step 1 – Design and build your model.</a:t>
            </a:r>
          </a:p>
          <a:p>
            <a:r>
              <a:rPr lang="en-US" dirty="0"/>
              <a:t>Step 2 – Export model as an STL file from Solidworks.</a:t>
            </a:r>
          </a:p>
          <a:p>
            <a:r>
              <a:rPr lang="en-US" dirty="0"/>
              <a:t>             Should maintain dimensional integrity.</a:t>
            </a:r>
          </a:p>
          <a:p>
            <a:r>
              <a:rPr lang="en-US" dirty="0"/>
              <a:t>             STL files can also be used for 3D printing. </a:t>
            </a:r>
          </a:p>
          <a:p>
            <a:r>
              <a:rPr lang="en-US" dirty="0"/>
              <a:t>Step 3 – Import STL file into Blender.</a:t>
            </a:r>
          </a:p>
          <a:p>
            <a:r>
              <a:rPr lang="en-US" dirty="0"/>
              <a:t>             Model can be scaled and decimated to reduce the size of the mesh model.</a:t>
            </a:r>
          </a:p>
          <a:p>
            <a:r>
              <a:rPr lang="en-US" dirty="0"/>
              <a:t>             Lower poly models should be your goal, but model complexity should be</a:t>
            </a:r>
          </a:p>
          <a:p>
            <a:r>
              <a:rPr lang="en-US" dirty="0"/>
              <a:t>             balanced against how the model looks in VR.</a:t>
            </a:r>
          </a:p>
          <a:p>
            <a:r>
              <a:rPr lang="en-US" dirty="0"/>
              <a:t>Step 4 – Export STL file from Blender as an FBX.</a:t>
            </a:r>
          </a:p>
          <a:p>
            <a:r>
              <a:rPr lang="en-US" dirty="0"/>
              <a:t>             Blender can support the model but may want to add face smoothing. </a:t>
            </a:r>
          </a:p>
          <a:p>
            <a:r>
              <a:rPr lang="en-US" dirty="0"/>
              <a:t>             Always save your Blend file.</a:t>
            </a:r>
          </a:p>
          <a:p>
            <a:r>
              <a:rPr lang="en-US" dirty="0"/>
              <a:t>Step 5 – Import FBX file into Unreal Engine.</a:t>
            </a:r>
          </a:p>
          <a:p>
            <a:endParaRPr lang="en-US" dirty="0"/>
          </a:p>
          <a:p>
            <a:r>
              <a:rPr lang="en-US" dirty="0"/>
              <a:t>There is actually more details that could be shared regarding UV Maps, textures and materials using Blender. I would strongly encourage that you learn and use Blender to support developing VR content. </a:t>
            </a:r>
          </a:p>
          <a:p>
            <a:endParaRPr lang="en-US" dirty="0"/>
          </a:p>
          <a:p>
            <a:endParaRPr lang="en-US" dirty="0"/>
          </a:p>
        </p:txBody>
      </p:sp>
    </p:spTree>
    <p:extLst>
      <p:ext uri="{BB962C8B-B14F-4D97-AF65-F5344CB8AC3E}">
        <p14:creationId xmlns:p14="http://schemas.microsoft.com/office/powerpoint/2010/main" val="3502380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45641-3190-BFC7-2031-615AC92924E8}"/>
              </a:ext>
            </a:extLst>
          </p:cNvPr>
          <p:cNvPicPr>
            <a:picLocks noChangeAspect="1"/>
          </p:cNvPicPr>
          <p:nvPr/>
        </p:nvPicPr>
        <p:blipFill>
          <a:blip r:embed="rId2"/>
          <a:stretch>
            <a:fillRect/>
          </a:stretch>
        </p:blipFill>
        <p:spPr>
          <a:xfrm>
            <a:off x="8091268" y="841717"/>
            <a:ext cx="3657600" cy="2743200"/>
          </a:xfrm>
          <a:prstGeom prst="rect">
            <a:avLst/>
          </a:prstGeom>
        </p:spPr>
      </p:pic>
      <p:pic>
        <p:nvPicPr>
          <p:cNvPr id="5" name="Picture 4">
            <a:extLst>
              <a:ext uri="{FF2B5EF4-FFF2-40B4-BE49-F238E27FC236}">
                <a16:creationId xmlns:a16="http://schemas.microsoft.com/office/drawing/2014/main" id="{43D00149-6A9E-1AE8-8E2C-81B144B4E256}"/>
              </a:ext>
            </a:extLst>
          </p:cNvPr>
          <p:cNvPicPr>
            <a:picLocks noChangeAspect="1"/>
          </p:cNvPicPr>
          <p:nvPr/>
        </p:nvPicPr>
        <p:blipFill>
          <a:blip r:embed="rId3"/>
          <a:stretch>
            <a:fillRect/>
          </a:stretch>
        </p:blipFill>
        <p:spPr>
          <a:xfrm>
            <a:off x="4267200" y="3724421"/>
            <a:ext cx="3657600" cy="2743200"/>
          </a:xfrm>
          <a:prstGeom prst="rect">
            <a:avLst/>
          </a:prstGeom>
        </p:spPr>
      </p:pic>
      <p:pic>
        <p:nvPicPr>
          <p:cNvPr id="6" name="Picture 5">
            <a:extLst>
              <a:ext uri="{FF2B5EF4-FFF2-40B4-BE49-F238E27FC236}">
                <a16:creationId xmlns:a16="http://schemas.microsoft.com/office/drawing/2014/main" id="{D0F7355E-80A9-91FD-3DE0-9646112DC8D5}"/>
              </a:ext>
            </a:extLst>
          </p:cNvPr>
          <p:cNvPicPr>
            <a:picLocks noChangeAspect="1"/>
          </p:cNvPicPr>
          <p:nvPr/>
        </p:nvPicPr>
        <p:blipFill>
          <a:blip r:embed="rId4"/>
          <a:stretch>
            <a:fillRect/>
          </a:stretch>
        </p:blipFill>
        <p:spPr>
          <a:xfrm>
            <a:off x="8091268" y="3724421"/>
            <a:ext cx="3657600" cy="2743200"/>
          </a:xfrm>
          <a:prstGeom prst="rect">
            <a:avLst/>
          </a:prstGeom>
        </p:spPr>
      </p:pic>
      <p:sp>
        <p:nvSpPr>
          <p:cNvPr id="9" name="TextBox 8">
            <a:extLst>
              <a:ext uri="{FF2B5EF4-FFF2-40B4-BE49-F238E27FC236}">
                <a16:creationId xmlns:a16="http://schemas.microsoft.com/office/drawing/2014/main" id="{21C57285-1A71-8C6D-1BD6-700DFAEF5733}"/>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pic>
        <p:nvPicPr>
          <p:cNvPr id="11" name="Picture 10">
            <a:extLst>
              <a:ext uri="{FF2B5EF4-FFF2-40B4-BE49-F238E27FC236}">
                <a16:creationId xmlns:a16="http://schemas.microsoft.com/office/drawing/2014/main" id="{AF07474D-059F-979C-747F-BC9C7B664297}"/>
              </a:ext>
            </a:extLst>
          </p:cNvPr>
          <p:cNvPicPr>
            <a:picLocks noChangeAspect="1"/>
          </p:cNvPicPr>
          <p:nvPr/>
        </p:nvPicPr>
        <p:blipFill>
          <a:blip r:embed="rId5"/>
          <a:stretch>
            <a:fillRect/>
          </a:stretch>
        </p:blipFill>
        <p:spPr>
          <a:xfrm>
            <a:off x="443132" y="3724421"/>
            <a:ext cx="3657600" cy="2743200"/>
          </a:xfrm>
          <a:prstGeom prst="rect">
            <a:avLst/>
          </a:prstGeom>
        </p:spPr>
      </p:pic>
      <p:pic>
        <p:nvPicPr>
          <p:cNvPr id="13" name="Picture 12">
            <a:extLst>
              <a:ext uri="{FF2B5EF4-FFF2-40B4-BE49-F238E27FC236}">
                <a16:creationId xmlns:a16="http://schemas.microsoft.com/office/drawing/2014/main" id="{4F97A096-12D4-A426-09FB-2A81EB34C442}"/>
              </a:ext>
            </a:extLst>
          </p:cNvPr>
          <p:cNvPicPr>
            <a:picLocks noChangeAspect="1"/>
          </p:cNvPicPr>
          <p:nvPr/>
        </p:nvPicPr>
        <p:blipFill>
          <a:blip r:embed="rId6"/>
          <a:stretch>
            <a:fillRect/>
          </a:stretch>
        </p:blipFill>
        <p:spPr>
          <a:xfrm>
            <a:off x="4267200" y="841717"/>
            <a:ext cx="3657600" cy="2743200"/>
          </a:xfrm>
          <a:prstGeom prst="rect">
            <a:avLst/>
          </a:prstGeom>
        </p:spPr>
      </p:pic>
      <p:sp>
        <p:nvSpPr>
          <p:cNvPr id="14" name="TextBox 13">
            <a:extLst>
              <a:ext uri="{FF2B5EF4-FFF2-40B4-BE49-F238E27FC236}">
                <a16:creationId xmlns:a16="http://schemas.microsoft.com/office/drawing/2014/main" id="{B4F0480F-0D38-397B-7343-9415EF627E7A}"/>
              </a:ext>
            </a:extLst>
          </p:cNvPr>
          <p:cNvSpPr txBox="1"/>
          <p:nvPr/>
        </p:nvSpPr>
        <p:spPr>
          <a:xfrm>
            <a:off x="443131" y="841717"/>
            <a:ext cx="3657599" cy="2308324"/>
          </a:xfrm>
          <a:prstGeom prst="rect">
            <a:avLst/>
          </a:prstGeom>
          <a:noFill/>
        </p:spPr>
        <p:txBody>
          <a:bodyPr wrap="square" rtlCol="0">
            <a:spAutoFit/>
          </a:bodyPr>
          <a:lstStyle/>
          <a:p>
            <a:r>
              <a:rPr lang="en-US" dirty="0"/>
              <a:t>Here are examples of 5 CAD models built with AutoCAD and Solidworks. These models were exported as STL files and then converted to FBX files for Unreal Engine. (Note the number of the “Triangles” is relatively low so these would be low poly models.</a:t>
            </a:r>
          </a:p>
        </p:txBody>
      </p:sp>
    </p:spTree>
    <p:extLst>
      <p:ext uri="{BB962C8B-B14F-4D97-AF65-F5344CB8AC3E}">
        <p14:creationId xmlns:p14="http://schemas.microsoft.com/office/powerpoint/2010/main" val="44597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4722D-340E-8CDE-D2E2-D717B8220747}"/>
              </a:ext>
            </a:extLst>
          </p:cNvPr>
          <p:cNvPicPr>
            <a:picLocks noChangeAspect="1"/>
          </p:cNvPicPr>
          <p:nvPr/>
        </p:nvPicPr>
        <p:blipFill>
          <a:blip r:embed="rId2"/>
          <a:stretch>
            <a:fillRect/>
          </a:stretch>
        </p:blipFill>
        <p:spPr>
          <a:xfrm>
            <a:off x="4255481" y="661181"/>
            <a:ext cx="7671581" cy="5753686"/>
          </a:xfrm>
          <a:prstGeom prst="rect">
            <a:avLst/>
          </a:prstGeom>
        </p:spPr>
      </p:pic>
      <p:sp>
        <p:nvSpPr>
          <p:cNvPr id="4" name="TextBox 3">
            <a:extLst>
              <a:ext uri="{FF2B5EF4-FFF2-40B4-BE49-F238E27FC236}">
                <a16:creationId xmlns:a16="http://schemas.microsoft.com/office/drawing/2014/main" id="{A865AAFA-F1E3-A55D-A70F-8B0D5EF0FC5C}"/>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28F9ABE1-625E-A890-F3DD-8BBB0DA38E26}"/>
              </a:ext>
            </a:extLst>
          </p:cNvPr>
          <p:cNvSpPr txBox="1"/>
          <p:nvPr/>
        </p:nvSpPr>
        <p:spPr>
          <a:xfrm>
            <a:off x="443131" y="841717"/>
            <a:ext cx="3657599" cy="2308324"/>
          </a:xfrm>
          <a:prstGeom prst="rect">
            <a:avLst/>
          </a:prstGeom>
          <a:noFill/>
        </p:spPr>
        <p:txBody>
          <a:bodyPr wrap="square" rtlCol="0">
            <a:spAutoFit/>
          </a:bodyPr>
          <a:lstStyle/>
          <a:p>
            <a:r>
              <a:rPr lang="en-US" dirty="0"/>
              <a:t>Within Unreal Engine you should create a folder for each model and import the mesh (FBX file) into the folder you create called “Mesh”. You can also import the material (texture) of the model as well or add the texture within Unreal Engine.</a:t>
            </a:r>
          </a:p>
        </p:txBody>
      </p:sp>
      <p:sp>
        <p:nvSpPr>
          <p:cNvPr id="6" name="TextBox 5">
            <a:extLst>
              <a:ext uri="{FF2B5EF4-FFF2-40B4-BE49-F238E27FC236}">
                <a16:creationId xmlns:a16="http://schemas.microsoft.com/office/drawing/2014/main" id="{26EBA0F5-637E-FFBF-BDCB-0360B148ADB4}"/>
              </a:ext>
            </a:extLst>
          </p:cNvPr>
          <p:cNvSpPr txBox="1"/>
          <p:nvPr/>
        </p:nvSpPr>
        <p:spPr>
          <a:xfrm>
            <a:off x="443130" y="3429000"/>
            <a:ext cx="3657599" cy="1200329"/>
          </a:xfrm>
          <a:prstGeom prst="rect">
            <a:avLst/>
          </a:prstGeom>
          <a:noFill/>
        </p:spPr>
        <p:txBody>
          <a:bodyPr wrap="square" rtlCol="0">
            <a:spAutoFit/>
          </a:bodyPr>
          <a:lstStyle/>
          <a:p>
            <a:r>
              <a:rPr lang="en-US" dirty="0"/>
              <a:t>All five models were imported into a folder call CAD Models and then placed within a scenario to view and interact with.</a:t>
            </a:r>
          </a:p>
        </p:txBody>
      </p:sp>
    </p:spTree>
    <p:extLst>
      <p:ext uri="{BB962C8B-B14F-4D97-AF65-F5344CB8AC3E}">
        <p14:creationId xmlns:p14="http://schemas.microsoft.com/office/powerpoint/2010/main" val="196383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624722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Getting Started</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4524315"/>
          </a:xfrm>
          <a:prstGeom prst="rect">
            <a:avLst/>
          </a:prstGeom>
          <a:noFill/>
        </p:spPr>
        <p:txBody>
          <a:bodyPr wrap="square" rtlCol="0">
            <a:spAutoFit/>
          </a:bodyPr>
          <a:lstStyle/>
          <a:p>
            <a:r>
              <a:rPr lang="en-US" dirty="0"/>
              <a:t>There are a number of software packages you will need to install on your computer </a:t>
            </a:r>
            <a:r>
              <a:rPr lang="en-US" dirty="0" err="1"/>
              <a:t>ro</a:t>
            </a:r>
            <a:r>
              <a:rPr lang="en-US" dirty="0"/>
              <a:t> build content for VR using Unreal Engine. To install software your will, need admin right on your computer and the computer will need to be capable of supporting VR (high end graphics). </a:t>
            </a:r>
          </a:p>
          <a:p>
            <a:endParaRPr lang="en-US" dirty="0"/>
          </a:p>
          <a:p>
            <a:r>
              <a:rPr lang="en-US" dirty="0"/>
              <a:t>Hardware –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 Quad-core Intel or AMD, 2.5 GHz or faster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 8 GB RAM</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 Windows 10/11</a:t>
            </a:r>
          </a:p>
          <a:p>
            <a:pPr rtl="0" fontAlgn="base">
              <a:spcBef>
                <a:spcPts val="0"/>
              </a:spcBef>
              <a:spcAft>
                <a:spcPts val="0"/>
              </a:spcAft>
              <a:buFont typeface="Arial" panose="020B0604020202020204" pitchFamily="34" charset="0"/>
              <a:buChar char="•"/>
            </a:pPr>
            <a:r>
              <a:rPr lang="en-US" dirty="0">
                <a:solidFill>
                  <a:srgbClr val="000000"/>
                </a:solidFill>
                <a:latin typeface="Roboto" panose="02000000000000000000" pitchFamily="2" charset="0"/>
              </a:rPr>
              <a:t> DirectX 11 or 12 compatible graphics card</a:t>
            </a:r>
            <a:endParaRPr lang="en-US" sz="1800" b="0" i="0" u="none" strike="noStrike" dirty="0">
              <a:solidFill>
                <a:srgbClr val="000000"/>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dirty="0"/>
              <a:t> Also, you will need hard drive space to save your files. </a:t>
            </a:r>
          </a:p>
          <a:p>
            <a:pPr rtl="0" fontAlgn="base">
              <a:spcBef>
                <a:spcPts val="0"/>
              </a:spcBef>
              <a:spcAft>
                <a:spcPts val="0"/>
              </a:spcAft>
            </a:pPr>
            <a:endParaRPr lang="en-US" dirty="0"/>
          </a:p>
          <a:p>
            <a:pPr rtl="0" fontAlgn="base">
              <a:spcBef>
                <a:spcPts val="0"/>
              </a:spcBef>
              <a:spcAft>
                <a:spcPts val="0"/>
              </a:spcAft>
            </a:pPr>
            <a:r>
              <a:rPr lang="en-US" dirty="0"/>
              <a:t>I use the Dell Alienware Aurora R16 computer with 32 GB of RAM and a 4TB external hard drive. You will also need a Meta Quest 2 or 3 headset with a PC Link Cable so your can upload content to the headsets. We also purchased some docking stations for charging the controllers and headset. </a:t>
            </a:r>
          </a:p>
        </p:txBody>
      </p:sp>
    </p:spTree>
    <p:extLst>
      <p:ext uri="{BB962C8B-B14F-4D97-AF65-F5344CB8AC3E}">
        <p14:creationId xmlns:p14="http://schemas.microsoft.com/office/powerpoint/2010/main" val="165992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1F91D-20D2-4F17-A75B-0C7F7143F0EA}"/>
              </a:ext>
            </a:extLst>
          </p:cNvPr>
          <p:cNvPicPr>
            <a:picLocks noChangeAspect="1"/>
          </p:cNvPicPr>
          <p:nvPr/>
        </p:nvPicPr>
        <p:blipFill>
          <a:blip r:embed="rId2"/>
          <a:stretch>
            <a:fillRect/>
          </a:stretch>
        </p:blipFill>
        <p:spPr>
          <a:xfrm>
            <a:off x="4251960" y="658368"/>
            <a:ext cx="7705344" cy="5779008"/>
          </a:xfrm>
          <a:prstGeom prst="rect">
            <a:avLst/>
          </a:prstGeom>
        </p:spPr>
      </p:pic>
      <p:sp>
        <p:nvSpPr>
          <p:cNvPr id="6" name="TextBox 5">
            <a:extLst>
              <a:ext uri="{FF2B5EF4-FFF2-40B4-BE49-F238E27FC236}">
                <a16:creationId xmlns:a16="http://schemas.microsoft.com/office/drawing/2014/main" id="{F308A499-6245-394B-3C9D-BA72266638D0}"/>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7" name="TextBox 6">
            <a:extLst>
              <a:ext uri="{FF2B5EF4-FFF2-40B4-BE49-F238E27FC236}">
                <a16:creationId xmlns:a16="http://schemas.microsoft.com/office/drawing/2014/main" id="{DD7B7BA8-B4DA-23B8-96D6-3A695DB4061C}"/>
              </a:ext>
            </a:extLst>
          </p:cNvPr>
          <p:cNvSpPr txBox="1"/>
          <p:nvPr/>
        </p:nvSpPr>
        <p:spPr>
          <a:xfrm>
            <a:off x="443131" y="841717"/>
            <a:ext cx="3657599" cy="1477328"/>
          </a:xfrm>
          <a:prstGeom prst="rect">
            <a:avLst/>
          </a:prstGeom>
          <a:noFill/>
        </p:spPr>
        <p:txBody>
          <a:bodyPr wrap="square" rtlCol="0">
            <a:spAutoFit/>
          </a:bodyPr>
          <a:lstStyle/>
          <a:p>
            <a:r>
              <a:rPr lang="en-US" dirty="0"/>
              <a:t>For the more complicated models that include circular faces I did a Shade Auto Smooth in Blender. This greatly improved the quality of the model in VR.</a:t>
            </a:r>
          </a:p>
        </p:txBody>
      </p:sp>
      <p:sp>
        <p:nvSpPr>
          <p:cNvPr id="8" name="TextBox 7">
            <a:extLst>
              <a:ext uri="{FF2B5EF4-FFF2-40B4-BE49-F238E27FC236}">
                <a16:creationId xmlns:a16="http://schemas.microsoft.com/office/drawing/2014/main" id="{BF4021C5-8411-9773-96FF-6C1FEA80651B}"/>
              </a:ext>
            </a:extLst>
          </p:cNvPr>
          <p:cNvSpPr txBox="1"/>
          <p:nvPr/>
        </p:nvSpPr>
        <p:spPr>
          <a:xfrm>
            <a:off x="443130" y="2584938"/>
            <a:ext cx="3657599" cy="1477328"/>
          </a:xfrm>
          <a:prstGeom prst="rect">
            <a:avLst/>
          </a:prstGeom>
          <a:noFill/>
        </p:spPr>
        <p:txBody>
          <a:bodyPr wrap="square" rtlCol="0">
            <a:spAutoFit/>
          </a:bodyPr>
          <a:lstStyle/>
          <a:p>
            <a:r>
              <a:rPr lang="en-US" dirty="0"/>
              <a:t>Mesh density and lighting will continue to be an issue as you use more complicated models. To get it “right” will take some research and experimentation.</a:t>
            </a:r>
          </a:p>
        </p:txBody>
      </p:sp>
    </p:spTree>
    <p:extLst>
      <p:ext uri="{BB962C8B-B14F-4D97-AF65-F5344CB8AC3E}">
        <p14:creationId xmlns:p14="http://schemas.microsoft.com/office/powerpoint/2010/main" val="1100682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A1C295-2F8A-41DD-7056-BD2DF825AB58}"/>
              </a:ext>
            </a:extLst>
          </p:cNvPr>
          <p:cNvSpPr txBox="1"/>
          <p:nvPr/>
        </p:nvSpPr>
        <p:spPr>
          <a:xfrm>
            <a:off x="164592" y="100584"/>
            <a:ext cx="631615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Getting a model</a:t>
            </a:r>
            <a:endParaRPr lang="en-US" dirty="0">
              <a:solidFill>
                <a:schemeClr val="accent2">
                  <a:lumMod val="50000"/>
                </a:schemeClr>
              </a:solidFill>
            </a:endParaRPr>
          </a:p>
        </p:txBody>
      </p:sp>
      <p:sp>
        <p:nvSpPr>
          <p:cNvPr id="5" name="TextBox 4">
            <a:extLst>
              <a:ext uri="{FF2B5EF4-FFF2-40B4-BE49-F238E27FC236}">
                <a16:creationId xmlns:a16="http://schemas.microsoft.com/office/drawing/2014/main" id="{B4444BD5-3DCC-C914-113D-6E289CBE13E8}"/>
              </a:ext>
            </a:extLst>
          </p:cNvPr>
          <p:cNvSpPr txBox="1"/>
          <p:nvPr/>
        </p:nvSpPr>
        <p:spPr>
          <a:xfrm>
            <a:off x="443131" y="841717"/>
            <a:ext cx="3657599" cy="2308324"/>
          </a:xfrm>
          <a:prstGeom prst="rect">
            <a:avLst/>
          </a:prstGeom>
          <a:noFill/>
        </p:spPr>
        <p:txBody>
          <a:bodyPr wrap="square" rtlCol="0">
            <a:spAutoFit/>
          </a:bodyPr>
          <a:lstStyle/>
          <a:p>
            <a:r>
              <a:rPr lang="en-US" dirty="0"/>
              <a:t>These are the five CAD models that were uploaded to Second Life. A script was also added to the models so they would freely spin. These models are DAE files but were produced using the same Solidworks (STL) models with Blender.</a:t>
            </a:r>
          </a:p>
        </p:txBody>
      </p:sp>
      <p:pic>
        <p:nvPicPr>
          <p:cNvPr id="11" name="Picture 10">
            <a:extLst>
              <a:ext uri="{FF2B5EF4-FFF2-40B4-BE49-F238E27FC236}">
                <a16:creationId xmlns:a16="http://schemas.microsoft.com/office/drawing/2014/main" id="{46DECD94-5B9C-F715-A25F-73AB3C847C80}"/>
              </a:ext>
            </a:extLst>
          </p:cNvPr>
          <p:cNvPicPr>
            <a:picLocks noChangeAspect="1"/>
          </p:cNvPicPr>
          <p:nvPr/>
        </p:nvPicPr>
        <p:blipFill>
          <a:blip r:embed="rId2"/>
          <a:stretch>
            <a:fillRect/>
          </a:stretch>
        </p:blipFill>
        <p:spPr>
          <a:xfrm>
            <a:off x="4251960" y="658368"/>
            <a:ext cx="7705344" cy="5779008"/>
          </a:xfrm>
          <a:prstGeom prst="rect">
            <a:avLst/>
          </a:prstGeom>
        </p:spPr>
      </p:pic>
      <p:sp>
        <p:nvSpPr>
          <p:cNvPr id="12" name="TextBox 11">
            <a:extLst>
              <a:ext uri="{FF2B5EF4-FFF2-40B4-BE49-F238E27FC236}">
                <a16:creationId xmlns:a16="http://schemas.microsoft.com/office/drawing/2014/main" id="{B8BD102C-9BD7-3920-8C06-0894197CA634}"/>
              </a:ext>
            </a:extLst>
          </p:cNvPr>
          <p:cNvSpPr txBox="1"/>
          <p:nvPr/>
        </p:nvSpPr>
        <p:spPr>
          <a:xfrm>
            <a:off x="443131" y="4415845"/>
            <a:ext cx="4603376" cy="1600438"/>
          </a:xfrm>
          <a:prstGeom prst="rect">
            <a:avLst/>
          </a:prstGeom>
          <a:solidFill>
            <a:schemeClr val="bg1"/>
          </a:solidFill>
        </p:spPr>
        <p:txBody>
          <a:bodyPr wrap="none" rtlCol="0">
            <a:spAutoFit/>
          </a:bodyPr>
          <a:lstStyle/>
          <a:p>
            <a:r>
              <a:rPr lang="en-US" sz="1400" dirty="0"/>
              <a:t>default</a:t>
            </a:r>
          </a:p>
          <a:p>
            <a:r>
              <a:rPr lang="en-US" sz="1400" dirty="0"/>
              <a:t>{</a:t>
            </a:r>
          </a:p>
          <a:p>
            <a:r>
              <a:rPr lang="en-US" sz="1400" dirty="0"/>
              <a:t>    </a:t>
            </a:r>
            <a:r>
              <a:rPr lang="en-US" sz="1400" dirty="0" err="1"/>
              <a:t>state_entry</a:t>
            </a:r>
            <a:r>
              <a:rPr lang="en-US" sz="1400" dirty="0"/>
              <a:t>()</a:t>
            </a:r>
          </a:p>
          <a:p>
            <a:r>
              <a:rPr lang="en-US" sz="1400" dirty="0"/>
              <a:t>    {</a:t>
            </a:r>
          </a:p>
          <a:p>
            <a:r>
              <a:rPr lang="en-US" sz="1400" dirty="0"/>
              <a:t>       </a:t>
            </a:r>
            <a:r>
              <a:rPr lang="en-US" sz="1400" dirty="0" err="1"/>
              <a:t>llTargetOmega</a:t>
            </a:r>
            <a:r>
              <a:rPr lang="en-US" sz="1400" dirty="0"/>
              <a:t>(&lt;1.0,1.0,1.0&gt;*</a:t>
            </a:r>
            <a:r>
              <a:rPr lang="en-US" sz="1400" dirty="0" err="1"/>
              <a:t>llGetRot</a:t>
            </a:r>
            <a:r>
              <a:rPr lang="en-US" sz="1400" dirty="0"/>
              <a:t>(),0.1,0.01);</a:t>
            </a:r>
          </a:p>
          <a:p>
            <a:r>
              <a:rPr lang="en-US" sz="1400" dirty="0"/>
              <a:t>    }</a:t>
            </a:r>
          </a:p>
          <a:p>
            <a:r>
              <a:rPr lang="en-US" sz="1400" dirty="0"/>
              <a:t>}</a:t>
            </a:r>
          </a:p>
        </p:txBody>
      </p:sp>
    </p:spTree>
    <p:extLst>
      <p:ext uri="{BB962C8B-B14F-4D97-AF65-F5344CB8AC3E}">
        <p14:creationId xmlns:p14="http://schemas.microsoft.com/office/powerpoint/2010/main" val="1963314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51AC8-79B7-6011-9C7E-AD63C814C267}"/>
              </a:ext>
            </a:extLst>
          </p:cNvPr>
          <p:cNvPicPr>
            <a:picLocks noChangeAspect="1"/>
          </p:cNvPicPr>
          <p:nvPr/>
        </p:nvPicPr>
        <p:blipFill>
          <a:blip r:embed="rId2"/>
          <a:stretch>
            <a:fillRect/>
          </a:stretch>
        </p:blipFill>
        <p:spPr>
          <a:xfrm>
            <a:off x="4251960" y="658368"/>
            <a:ext cx="7705344" cy="5779008"/>
          </a:xfrm>
          <a:prstGeom prst="rect">
            <a:avLst/>
          </a:prstGeom>
        </p:spPr>
      </p:pic>
    </p:spTree>
    <p:extLst>
      <p:ext uri="{BB962C8B-B14F-4D97-AF65-F5344CB8AC3E}">
        <p14:creationId xmlns:p14="http://schemas.microsoft.com/office/powerpoint/2010/main" val="1029204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130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695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551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BA1F2-DA66-66CE-6CA6-97959D51AA0A}"/>
              </a:ext>
            </a:extLst>
          </p:cNvPr>
          <p:cNvPicPr>
            <a:picLocks noChangeAspect="1"/>
          </p:cNvPicPr>
          <p:nvPr/>
        </p:nvPicPr>
        <p:blipFill>
          <a:blip r:embed="rId2"/>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01293EAD-2AC4-F4CD-CD98-BB34AC86CAB3}"/>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Tree>
    <p:extLst>
      <p:ext uri="{BB962C8B-B14F-4D97-AF65-F5344CB8AC3E}">
        <p14:creationId xmlns:p14="http://schemas.microsoft.com/office/powerpoint/2010/main" val="1316594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32369-5362-59DB-45BD-100CC11435B3}"/>
              </a:ext>
            </a:extLst>
          </p:cNvPr>
          <p:cNvPicPr>
            <a:picLocks noChangeAspect="1"/>
          </p:cNvPicPr>
          <p:nvPr/>
        </p:nvPicPr>
        <p:blipFill>
          <a:blip r:embed="rId2"/>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22013205-B3FF-D28C-0782-3E7AF62F1316}"/>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5" name="TextBox 4">
            <a:extLst>
              <a:ext uri="{FF2B5EF4-FFF2-40B4-BE49-F238E27FC236}">
                <a16:creationId xmlns:a16="http://schemas.microsoft.com/office/drawing/2014/main" id="{B4A239A8-5F3B-CD1D-0E46-A353289D786F}"/>
              </a:ext>
            </a:extLst>
          </p:cNvPr>
          <p:cNvSpPr txBox="1"/>
          <p:nvPr/>
        </p:nvSpPr>
        <p:spPr>
          <a:xfrm>
            <a:off x="340081" y="2188821"/>
            <a:ext cx="3215917" cy="3139321"/>
          </a:xfrm>
          <a:prstGeom prst="rect">
            <a:avLst/>
          </a:prstGeom>
          <a:solidFill>
            <a:schemeClr val="bg1"/>
          </a:solidFill>
        </p:spPr>
        <p:txBody>
          <a:bodyPr wrap="square" rtlCol="0">
            <a:spAutoFit/>
          </a:bodyPr>
          <a:lstStyle/>
          <a:p>
            <a:r>
              <a:rPr lang="en-US" dirty="0"/>
              <a:t>We can export the skull of the T-Rex as two FBX files and import them into Blender for review. 4 model items are imported to include the original models and a UCX which is like a shell around the model. The UCX are collisions files which would correlate to physics files in other programs. </a:t>
            </a:r>
          </a:p>
        </p:txBody>
      </p:sp>
    </p:spTree>
    <p:extLst>
      <p:ext uri="{BB962C8B-B14F-4D97-AF65-F5344CB8AC3E}">
        <p14:creationId xmlns:p14="http://schemas.microsoft.com/office/powerpoint/2010/main" val="1780137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7B5E0-3867-547E-E7DE-813C76D4DC29}"/>
              </a:ext>
            </a:extLst>
          </p:cNvPr>
          <p:cNvPicPr>
            <a:picLocks noChangeAspect="1"/>
          </p:cNvPicPr>
          <p:nvPr/>
        </p:nvPicPr>
        <p:blipFill>
          <a:blip r:embed="rId3"/>
          <a:stretch>
            <a:fillRect/>
          </a:stretch>
        </p:blipFill>
        <p:spPr>
          <a:xfrm>
            <a:off x="0" y="152400"/>
            <a:ext cx="12192000" cy="6553200"/>
          </a:xfrm>
          <a:prstGeom prst="rect">
            <a:avLst/>
          </a:prstGeom>
        </p:spPr>
      </p:pic>
      <p:sp>
        <p:nvSpPr>
          <p:cNvPr id="4" name="TextBox 3">
            <a:extLst>
              <a:ext uri="{FF2B5EF4-FFF2-40B4-BE49-F238E27FC236}">
                <a16:creationId xmlns:a16="http://schemas.microsoft.com/office/drawing/2014/main" id="{90781172-ECD3-7092-4AFE-3E88E5B49992}"/>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5" name="TextBox 4">
            <a:extLst>
              <a:ext uri="{FF2B5EF4-FFF2-40B4-BE49-F238E27FC236}">
                <a16:creationId xmlns:a16="http://schemas.microsoft.com/office/drawing/2014/main" id="{5BE731D8-C372-B721-826A-35AA19889CC4}"/>
              </a:ext>
            </a:extLst>
          </p:cNvPr>
          <p:cNvSpPr txBox="1"/>
          <p:nvPr/>
        </p:nvSpPr>
        <p:spPr>
          <a:xfrm>
            <a:off x="340081" y="1329840"/>
            <a:ext cx="3215917" cy="3693319"/>
          </a:xfrm>
          <a:prstGeom prst="rect">
            <a:avLst/>
          </a:prstGeom>
          <a:solidFill>
            <a:schemeClr val="bg1"/>
          </a:solidFill>
        </p:spPr>
        <p:txBody>
          <a:bodyPr wrap="square" rtlCol="0">
            <a:spAutoFit/>
          </a:bodyPr>
          <a:lstStyle/>
          <a:p>
            <a:r>
              <a:rPr lang="en-US" dirty="0"/>
              <a:t>In addition, a material is also imported for both models. This material doesn’t look like the material used in Unreal Engine. Also, the model has a strange orientation. The Y and Z axis are switched. This is the original orientation of the model. This should have been changed in Blender before the FBX file was created.</a:t>
            </a:r>
          </a:p>
        </p:txBody>
      </p:sp>
    </p:spTree>
    <p:extLst>
      <p:ext uri="{BB962C8B-B14F-4D97-AF65-F5344CB8AC3E}">
        <p14:creationId xmlns:p14="http://schemas.microsoft.com/office/powerpoint/2010/main" val="3105988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0A511-1B7E-B74C-08C3-AF5592304083}"/>
              </a:ext>
            </a:extLst>
          </p:cNvPr>
          <p:cNvPicPr>
            <a:picLocks noChangeAspect="1"/>
          </p:cNvPicPr>
          <p:nvPr/>
        </p:nvPicPr>
        <p:blipFill>
          <a:blip r:embed="rId2"/>
          <a:stretch>
            <a:fillRect/>
          </a:stretch>
        </p:blipFill>
        <p:spPr>
          <a:xfrm>
            <a:off x="0" y="152400"/>
            <a:ext cx="12192000" cy="6553200"/>
          </a:xfrm>
          <a:prstGeom prst="rect">
            <a:avLst/>
          </a:prstGeom>
        </p:spPr>
      </p:pic>
      <p:sp>
        <p:nvSpPr>
          <p:cNvPr id="5" name="TextBox 4">
            <a:extLst>
              <a:ext uri="{FF2B5EF4-FFF2-40B4-BE49-F238E27FC236}">
                <a16:creationId xmlns:a16="http://schemas.microsoft.com/office/drawing/2014/main" id="{FB250467-8D54-D613-F5BF-CBBD2C7F1756}"/>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Tree>
    <p:extLst>
      <p:ext uri="{BB962C8B-B14F-4D97-AF65-F5344CB8AC3E}">
        <p14:creationId xmlns:p14="http://schemas.microsoft.com/office/powerpoint/2010/main" val="78700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624722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Getting Started</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5078313"/>
          </a:xfrm>
          <a:prstGeom prst="rect">
            <a:avLst/>
          </a:prstGeom>
          <a:noFill/>
        </p:spPr>
        <p:txBody>
          <a:bodyPr wrap="square" rtlCol="0">
            <a:spAutoFit/>
          </a:bodyPr>
          <a:lstStyle/>
          <a:p>
            <a:r>
              <a:rPr lang="en-US" dirty="0"/>
              <a:t>There are a few software packages you will need to build content for VR using Unreal Engine. To install software your will, need admin right on your computer and the computer will need to be capable of support VR (high end graphics). </a:t>
            </a:r>
          </a:p>
          <a:p>
            <a:endParaRPr lang="en-US" dirty="0"/>
          </a:p>
          <a:p>
            <a:r>
              <a:rPr lang="en-US" dirty="0"/>
              <a:t>Software – </a:t>
            </a:r>
          </a:p>
          <a:p>
            <a:endParaRPr lang="en-US" dirty="0"/>
          </a:p>
          <a:p>
            <a:pPr marL="285750" indent="-285750">
              <a:buFont typeface="Arial" panose="020B0604020202020204" pitchFamily="34" charset="0"/>
              <a:buChar char="•"/>
            </a:pPr>
            <a:r>
              <a:rPr lang="en-US" dirty="0"/>
              <a:t>Epic Games Launcher</a:t>
            </a:r>
          </a:p>
          <a:p>
            <a:pPr marL="285750" indent="-285750">
              <a:buFont typeface="Arial" panose="020B0604020202020204" pitchFamily="34" charset="0"/>
              <a:buChar char="•"/>
            </a:pPr>
            <a:r>
              <a:rPr lang="en-US" dirty="0"/>
              <a:t>Meta Quest Developer Hub</a:t>
            </a:r>
          </a:p>
          <a:p>
            <a:pPr marL="285750" indent="-285750">
              <a:buFont typeface="Arial" panose="020B0604020202020204" pitchFamily="34" charset="0"/>
              <a:buChar char="•"/>
            </a:pPr>
            <a:r>
              <a:rPr lang="en-US" dirty="0"/>
              <a:t>Oculus App </a:t>
            </a:r>
          </a:p>
          <a:p>
            <a:pPr marL="285750" indent="-285750">
              <a:buFont typeface="Arial" panose="020B0604020202020204" pitchFamily="34" charset="0"/>
              <a:buChar char="•"/>
            </a:pPr>
            <a:r>
              <a:rPr lang="en-US" dirty="0"/>
              <a:t>Unreal Engine 5</a:t>
            </a:r>
          </a:p>
          <a:p>
            <a:pPr marL="285750" indent="-285750">
              <a:buFont typeface="Arial" panose="020B0604020202020204" pitchFamily="34" charset="0"/>
              <a:buChar char="•"/>
            </a:pPr>
            <a:r>
              <a:rPr lang="en-US" dirty="0"/>
              <a:t>Visual Studio - Latest Community Version</a:t>
            </a:r>
          </a:p>
          <a:p>
            <a:pPr marL="285750" indent="-285750">
              <a:buFont typeface="Arial" panose="020B0604020202020204" pitchFamily="34" charset="0"/>
              <a:buChar char="•"/>
            </a:pPr>
            <a:r>
              <a:rPr lang="en-US" dirty="0"/>
              <a:t>Android Studio</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Oculus Developer Account </a:t>
            </a:r>
            <a:endParaRPr lang="en-US" dirty="0"/>
          </a:p>
          <a:p>
            <a:pPr marL="285750" indent="-285750">
              <a:buFont typeface="Arial" panose="020B0604020202020204" pitchFamily="34" charset="0"/>
              <a:buChar char="•"/>
            </a:pPr>
            <a:r>
              <a:rPr lang="en-US" dirty="0"/>
              <a:t>Oculus Mobile App - latest version </a:t>
            </a:r>
          </a:p>
          <a:p>
            <a:pPr marL="285750" indent="-285750">
              <a:buFont typeface="Arial" panose="020B0604020202020204" pitchFamily="34" charset="0"/>
              <a:buChar char="•"/>
            </a:pPr>
            <a:r>
              <a:rPr lang="en-US" dirty="0"/>
              <a:t>Blender</a:t>
            </a:r>
          </a:p>
          <a:p>
            <a:pPr marL="285750" indent="-285750">
              <a:buFont typeface="Arial" panose="020B0604020202020204" pitchFamily="34" charset="0"/>
              <a:buChar char="•"/>
            </a:pPr>
            <a:r>
              <a:rPr lang="en-US" dirty="0" err="1"/>
              <a:t>Sidequest</a:t>
            </a:r>
            <a:endParaRPr lang="en-US" dirty="0"/>
          </a:p>
          <a:p>
            <a:pPr marL="285750" indent="-285750">
              <a:buFont typeface="Arial" panose="020B0604020202020204" pitchFamily="34" charset="0"/>
              <a:buChar char="•"/>
            </a:pPr>
            <a:r>
              <a:rPr lang="en-US" dirty="0"/>
              <a:t>Maybe a CAD program like AutoCAD and/or Solidworks</a:t>
            </a:r>
          </a:p>
          <a:p>
            <a:pPr marL="285750" indent="-285750">
              <a:buFont typeface="Arial" panose="020B0604020202020204" pitchFamily="34" charset="0"/>
              <a:buChar char="•"/>
            </a:pPr>
            <a:r>
              <a:rPr lang="en-US" dirty="0"/>
              <a:t>Maybe Maya</a:t>
            </a:r>
          </a:p>
        </p:txBody>
      </p:sp>
    </p:spTree>
    <p:extLst>
      <p:ext uri="{BB962C8B-B14F-4D97-AF65-F5344CB8AC3E}">
        <p14:creationId xmlns:p14="http://schemas.microsoft.com/office/powerpoint/2010/main" val="3562940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A8878-AF83-4981-40F0-E99DD24D4D4C}"/>
              </a:ext>
            </a:extLst>
          </p:cNvPr>
          <p:cNvPicPr>
            <a:picLocks noChangeAspect="1"/>
          </p:cNvPicPr>
          <p:nvPr/>
        </p:nvPicPr>
        <p:blipFill>
          <a:blip r:embed="rId2"/>
          <a:stretch>
            <a:fillRect/>
          </a:stretch>
        </p:blipFill>
        <p:spPr>
          <a:xfrm>
            <a:off x="0" y="140701"/>
            <a:ext cx="12192000" cy="6576598"/>
          </a:xfrm>
          <a:prstGeom prst="rect">
            <a:avLst/>
          </a:prstGeom>
        </p:spPr>
      </p:pic>
      <p:sp>
        <p:nvSpPr>
          <p:cNvPr id="5" name="TextBox 4">
            <a:extLst>
              <a:ext uri="{FF2B5EF4-FFF2-40B4-BE49-F238E27FC236}">
                <a16:creationId xmlns:a16="http://schemas.microsoft.com/office/drawing/2014/main" id="{FE19B099-F369-A6E9-1C0C-C92B9A685221}"/>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Tree>
    <p:extLst>
      <p:ext uri="{BB962C8B-B14F-4D97-AF65-F5344CB8AC3E}">
        <p14:creationId xmlns:p14="http://schemas.microsoft.com/office/powerpoint/2010/main" val="1398533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45EC6-C6CE-4FF4-D2A6-CB32E86D3C15}"/>
              </a:ext>
            </a:extLst>
          </p:cNvPr>
          <p:cNvSpPr txBox="1"/>
          <p:nvPr/>
        </p:nvSpPr>
        <p:spPr>
          <a:xfrm>
            <a:off x="164592" y="100584"/>
            <a:ext cx="624722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Getting Started</a:t>
            </a:r>
          </a:p>
        </p:txBody>
      </p:sp>
      <p:sp>
        <p:nvSpPr>
          <p:cNvPr id="3" name="TextBox 2">
            <a:extLst>
              <a:ext uri="{FF2B5EF4-FFF2-40B4-BE49-F238E27FC236}">
                <a16:creationId xmlns:a16="http://schemas.microsoft.com/office/drawing/2014/main" id="{AC847C4A-D33F-F84F-7DF4-7DFF5B251B09}"/>
              </a:ext>
            </a:extLst>
          </p:cNvPr>
          <p:cNvSpPr txBox="1"/>
          <p:nvPr/>
        </p:nvSpPr>
        <p:spPr>
          <a:xfrm>
            <a:off x="314037" y="720436"/>
            <a:ext cx="9084487" cy="3236271"/>
          </a:xfrm>
          <a:prstGeom prst="rect">
            <a:avLst/>
          </a:prstGeom>
          <a:noFill/>
        </p:spPr>
        <p:txBody>
          <a:bodyPr wrap="square" rtlCol="0">
            <a:spAutoFit/>
          </a:bodyPr>
          <a:lstStyle/>
          <a:p>
            <a:pPr marL="0" marR="0">
              <a:lnSpc>
                <a:spcPct val="115000"/>
              </a:lnSpc>
              <a:spcBef>
                <a:spcPts val="0"/>
              </a:spcBef>
              <a:spcAft>
                <a:spcPts val="0"/>
              </a:spcAft>
            </a:pPr>
            <a:r>
              <a:rPr lang="fr-FR" sz="1800" u="sng" dirty="0">
                <a:solidFill>
                  <a:srgbClr val="1155CC"/>
                </a:solidFill>
                <a:effectLst/>
                <a:latin typeface="Arial" panose="020B0604020202020204" pitchFamily="34" charset="0"/>
                <a:ea typeface="Arial" panose="020B0604020202020204" pitchFamily="34" charset="0"/>
                <a:hlinkClick r:id="rId2"/>
              </a:rPr>
              <a:t>Epic Games Installer</a:t>
            </a:r>
            <a:r>
              <a:rPr lang="fr-FR" sz="1800" dirty="0">
                <a:effectLst/>
                <a:latin typeface="Arial" panose="020B0604020202020204" pitchFamily="34" charset="0"/>
                <a:ea typeface="Arial" panose="020B0604020202020204" pitchFamily="34" charset="0"/>
              </a:rPr>
              <a:t> - </a:t>
            </a:r>
            <a:r>
              <a:rPr lang="fr-FR" sz="1800" dirty="0" err="1">
                <a:effectLst/>
                <a:latin typeface="Arial" panose="020B0604020202020204" pitchFamily="34" charset="0"/>
                <a:ea typeface="Arial" panose="020B0604020202020204" pitchFamily="34" charset="0"/>
              </a:rPr>
              <a:t>latest</a:t>
            </a:r>
            <a:r>
              <a:rPr lang="fr-FR" sz="1800" dirty="0">
                <a:effectLst/>
                <a:latin typeface="Arial" panose="020B0604020202020204" pitchFamily="34" charset="0"/>
                <a:ea typeface="Arial" panose="020B0604020202020204" pitchFamily="34" charset="0"/>
              </a:rPr>
              <a:t> version</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fr-FR" sz="1800" u="sng" dirty="0">
                <a:solidFill>
                  <a:srgbClr val="1155CC"/>
                </a:solidFill>
                <a:effectLst/>
                <a:latin typeface="Arial" panose="020B0604020202020204" pitchFamily="34" charset="0"/>
                <a:ea typeface="Arial" panose="020B0604020202020204" pitchFamily="34" charset="0"/>
                <a:hlinkClick r:id="rId3"/>
              </a:rPr>
              <a:t>Oculus</a:t>
            </a:r>
            <a:r>
              <a:rPr lang="fr-FR" sz="1800" dirty="0">
                <a:effectLst/>
                <a:latin typeface="Arial" panose="020B0604020202020204" pitchFamily="34" charset="0"/>
                <a:ea typeface="Arial" panose="020B0604020202020204" pitchFamily="34" charset="0"/>
              </a:rPr>
              <a:t> - </a:t>
            </a:r>
            <a:r>
              <a:rPr lang="fr-FR" sz="1800" dirty="0" err="1">
                <a:effectLst/>
                <a:latin typeface="Arial" panose="020B0604020202020204" pitchFamily="34" charset="0"/>
                <a:ea typeface="Arial" panose="020B0604020202020204" pitchFamily="34" charset="0"/>
              </a:rPr>
              <a:t>latest</a:t>
            </a:r>
            <a:r>
              <a:rPr lang="fr-FR" sz="1800" dirty="0">
                <a:effectLst/>
                <a:latin typeface="Arial" panose="020B0604020202020204" pitchFamily="34" charset="0"/>
                <a:ea typeface="Arial" panose="020B0604020202020204" pitchFamily="34" charset="0"/>
              </a:rPr>
              <a:t> version</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u="sng" dirty="0">
                <a:solidFill>
                  <a:srgbClr val="1155CC"/>
                </a:solidFill>
                <a:effectLst/>
                <a:latin typeface="Arial" panose="020B0604020202020204" pitchFamily="34" charset="0"/>
                <a:ea typeface="Arial" panose="020B0604020202020204" pitchFamily="34" charset="0"/>
                <a:hlinkClick r:id="rId4"/>
              </a:rPr>
              <a:t>Meta Quest Developer Hub</a:t>
            </a:r>
            <a:r>
              <a:rPr lang="en-US" sz="1800" dirty="0">
                <a:effectLst/>
                <a:latin typeface="Arial" panose="020B0604020202020204" pitchFamily="34" charset="0"/>
                <a:ea typeface="Arial" panose="020B0604020202020204" pitchFamily="34" charset="0"/>
              </a:rPr>
              <a:t> - latest version</a:t>
            </a:r>
            <a:br>
              <a:rPr lang="en-US" sz="1800" dirty="0">
                <a:effectLst/>
                <a:latin typeface="Arial" panose="020B0604020202020204" pitchFamily="34" charset="0"/>
                <a:ea typeface="Arial" panose="020B0604020202020204" pitchFamily="34" charset="0"/>
              </a:rPr>
            </a:br>
            <a:r>
              <a:rPr lang="en-US" sz="1800" u="sng" dirty="0">
                <a:solidFill>
                  <a:srgbClr val="1155CC"/>
                </a:solidFill>
                <a:effectLst/>
                <a:latin typeface="Arial" panose="020B0604020202020204" pitchFamily="34" charset="0"/>
                <a:ea typeface="Arial" panose="020B0604020202020204" pitchFamily="34" charset="0"/>
                <a:hlinkClick r:id="rId5"/>
              </a:rPr>
              <a:t>Android Studio</a:t>
            </a:r>
            <a:r>
              <a:rPr lang="en-US" sz="1800" dirty="0">
                <a:effectLst/>
                <a:latin typeface="Arial" panose="020B0604020202020204" pitchFamily="34" charset="0"/>
                <a:ea typeface="Arial" panose="020B0604020202020204" pitchFamily="34" charset="0"/>
              </a:rPr>
              <a:t> -  Android Studio Flamingo | 2022.2.1 Patch 2 May 24, 2023. </a:t>
            </a:r>
          </a:p>
          <a:p>
            <a:pPr marL="0" marR="0">
              <a:lnSpc>
                <a:spcPct val="115000"/>
              </a:lnSpc>
              <a:spcBef>
                <a:spcPts val="0"/>
              </a:spcBef>
              <a:spcAft>
                <a:spcPts val="0"/>
              </a:spcAft>
            </a:pPr>
            <a:r>
              <a:rPr lang="en-US" sz="1800" u="sng" dirty="0">
                <a:solidFill>
                  <a:srgbClr val="1155CC"/>
                </a:solidFill>
                <a:effectLst/>
                <a:latin typeface="Arial" panose="020B0604020202020204" pitchFamily="34" charset="0"/>
                <a:ea typeface="Arial" panose="020B0604020202020204" pitchFamily="34" charset="0"/>
                <a:hlinkClick r:id="rId6"/>
              </a:rPr>
              <a:t>Visual Studio</a:t>
            </a:r>
            <a:r>
              <a:rPr lang="en-US" sz="1800" dirty="0">
                <a:effectLst/>
                <a:latin typeface="Arial" panose="020B0604020202020204" pitchFamily="34" charset="0"/>
                <a:ea typeface="Arial" panose="020B0604020202020204" pitchFamily="34" charset="0"/>
              </a:rPr>
              <a:t> - Latest Community Version</a:t>
            </a: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dirty="0">
                <a:latin typeface="Arial" panose="020B0604020202020204" pitchFamily="34" charset="0"/>
                <a:ea typeface="Arial" panose="020B0604020202020204" pitchFamily="34" charset="0"/>
              </a:rPr>
              <a:t>May also need to have the Oculus App on your phone to enable the development mode for each of your headsets.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105598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24B2C4-EAEE-41C8-AAA4-E0010EC1F588}"/>
              </a:ext>
            </a:extLst>
          </p:cNvPr>
          <p:cNvPicPr>
            <a:picLocks noChangeAspect="1"/>
          </p:cNvPicPr>
          <p:nvPr/>
        </p:nvPicPr>
        <p:blipFill>
          <a:blip r:embed="rId2"/>
          <a:stretch>
            <a:fillRect/>
          </a:stretch>
        </p:blipFill>
        <p:spPr>
          <a:xfrm>
            <a:off x="646980" y="708847"/>
            <a:ext cx="2072820" cy="4534293"/>
          </a:xfrm>
          <a:prstGeom prst="rect">
            <a:avLst/>
          </a:prstGeom>
        </p:spPr>
      </p:pic>
      <p:pic>
        <p:nvPicPr>
          <p:cNvPr id="6" name="Picture 5">
            <a:extLst>
              <a:ext uri="{FF2B5EF4-FFF2-40B4-BE49-F238E27FC236}">
                <a16:creationId xmlns:a16="http://schemas.microsoft.com/office/drawing/2014/main" id="{00728F7A-8B95-4635-8941-95998D0AC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819" y="792716"/>
            <a:ext cx="8229600" cy="4716158"/>
          </a:xfrm>
          <a:prstGeom prst="rect">
            <a:avLst/>
          </a:prstGeom>
        </p:spPr>
      </p:pic>
      <p:sp>
        <p:nvSpPr>
          <p:cNvPr id="7" name="TextBox 6">
            <a:extLst>
              <a:ext uri="{FF2B5EF4-FFF2-40B4-BE49-F238E27FC236}">
                <a16:creationId xmlns:a16="http://schemas.microsoft.com/office/drawing/2014/main" id="{A87D8083-33B3-496F-AAED-067F5FC3E5D6}"/>
              </a:ext>
            </a:extLst>
          </p:cNvPr>
          <p:cNvSpPr txBox="1"/>
          <p:nvPr/>
        </p:nvSpPr>
        <p:spPr>
          <a:xfrm>
            <a:off x="646980" y="5763087"/>
            <a:ext cx="5371470" cy="923330"/>
          </a:xfrm>
          <a:prstGeom prst="rect">
            <a:avLst/>
          </a:prstGeom>
          <a:noFill/>
        </p:spPr>
        <p:txBody>
          <a:bodyPr wrap="none" rtlCol="0">
            <a:spAutoFit/>
          </a:bodyPr>
          <a:lstStyle/>
          <a:p>
            <a:r>
              <a:rPr lang="en-US" dirty="0"/>
              <a:t>Info - </a:t>
            </a:r>
            <a:r>
              <a:rPr lang="en-US" dirty="0">
                <a:hlinkClick r:id="rId4"/>
              </a:rPr>
              <a:t>https://en.wikipedia.org/wiki/Tyrannosaurus</a:t>
            </a:r>
            <a:endParaRPr lang="en-US" dirty="0"/>
          </a:p>
          <a:p>
            <a:r>
              <a:rPr lang="en-US" dirty="0"/>
              <a:t>3D Model - </a:t>
            </a:r>
            <a:r>
              <a:rPr lang="en-US" dirty="0">
                <a:hlinkClick r:id="rId5"/>
              </a:rPr>
              <a:t>https://www.thingiverse.com/thing:308335</a:t>
            </a:r>
            <a:endParaRPr lang="en-US" dirty="0"/>
          </a:p>
          <a:p>
            <a:endParaRPr lang="en-US" dirty="0"/>
          </a:p>
        </p:txBody>
      </p:sp>
      <p:sp>
        <p:nvSpPr>
          <p:cNvPr id="2" name="TextBox 1">
            <a:extLst>
              <a:ext uri="{FF2B5EF4-FFF2-40B4-BE49-F238E27FC236}">
                <a16:creationId xmlns:a16="http://schemas.microsoft.com/office/drawing/2014/main" id="{2E8338FB-B260-32EB-4F90-4B19E04053DE}"/>
              </a:ext>
            </a:extLst>
          </p:cNvPr>
          <p:cNvSpPr txBox="1"/>
          <p:nvPr/>
        </p:nvSpPr>
        <p:spPr>
          <a:xfrm>
            <a:off x="164592" y="100584"/>
            <a:ext cx="4423006"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a:t>
            </a:r>
          </a:p>
        </p:txBody>
      </p:sp>
      <p:sp>
        <p:nvSpPr>
          <p:cNvPr id="3" name="TextBox 2">
            <a:extLst>
              <a:ext uri="{FF2B5EF4-FFF2-40B4-BE49-F238E27FC236}">
                <a16:creationId xmlns:a16="http://schemas.microsoft.com/office/drawing/2014/main" id="{1A50DA7F-23CF-83BD-232D-32C89CB6AB1C}"/>
              </a:ext>
            </a:extLst>
          </p:cNvPr>
          <p:cNvSpPr txBox="1"/>
          <p:nvPr/>
        </p:nvSpPr>
        <p:spPr>
          <a:xfrm>
            <a:off x="7934201" y="333463"/>
            <a:ext cx="3873369" cy="2031325"/>
          </a:xfrm>
          <a:prstGeom prst="rect">
            <a:avLst/>
          </a:prstGeom>
          <a:solidFill>
            <a:schemeClr val="bg1"/>
          </a:solidFill>
          <a:ln>
            <a:solidFill>
              <a:schemeClr val="accent1"/>
            </a:solidFill>
          </a:ln>
        </p:spPr>
        <p:txBody>
          <a:bodyPr wrap="square" rtlCol="0">
            <a:spAutoFit/>
          </a:bodyPr>
          <a:lstStyle/>
          <a:p>
            <a:r>
              <a:rPr lang="en-US" sz="1800" dirty="0"/>
              <a:t>You must first decide what you want to use in VR. You can develop your own assets (models) using Blender, Maya, Solidworks, AutoCAD or some other tool or you can find 3D models on the web at GrabCAD, Thingiverse, etc. </a:t>
            </a:r>
          </a:p>
        </p:txBody>
      </p:sp>
    </p:spTree>
    <p:extLst>
      <p:ext uri="{BB962C8B-B14F-4D97-AF65-F5344CB8AC3E}">
        <p14:creationId xmlns:p14="http://schemas.microsoft.com/office/powerpoint/2010/main" val="126640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A71CEB-5ED0-3989-901F-39872752E7B7}"/>
              </a:ext>
            </a:extLst>
          </p:cNvPr>
          <p:cNvPicPr>
            <a:picLocks noChangeAspect="1"/>
          </p:cNvPicPr>
          <p:nvPr/>
        </p:nvPicPr>
        <p:blipFill>
          <a:blip r:embed="rId2"/>
          <a:stretch>
            <a:fillRect/>
          </a:stretch>
        </p:blipFill>
        <p:spPr>
          <a:xfrm>
            <a:off x="0" y="152400"/>
            <a:ext cx="12192000" cy="6553200"/>
          </a:xfrm>
          <a:prstGeom prst="rect">
            <a:avLst/>
          </a:prstGeom>
        </p:spPr>
      </p:pic>
      <p:sp>
        <p:nvSpPr>
          <p:cNvPr id="2" name="TextBox 1">
            <a:extLst>
              <a:ext uri="{FF2B5EF4-FFF2-40B4-BE49-F238E27FC236}">
                <a16:creationId xmlns:a16="http://schemas.microsoft.com/office/drawing/2014/main" id="{C0784841-098A-EBA6-7DC9-53446FC92B28}"/>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3" name="TextBox 2">
            <a:extLst>
              <a:ext uri="{FF2B5EF4-FFF2-40B4-BE49-F238E27FC236}">
                <a16:creationId xmlns:a16="http://schemas.microsoft.com/office/drawing/2014/main" id="{66954A06-14E9-A71A-FD0D-27DD3BF23089}"/>
              </a:ext>
            </a:extLst>
          </p:cNvPr>
          <p:cNvSpPr txBox="1"/>
          <p:nvPr/>
        </p:nvSpPr>
        <p:spPr>
          <a:xfrm>
            <a:off x="1786247" y="615260"/>
            <a:ext cx="9796154" cy="923330"/>
          </a:xfrm>
          <a:prstGeom prst="rect">
            <a:avLst/>
          </a:prstGeom>
          <a:solidFill>
            <a:schemeClr val="bg1"/>
          </a:solidFill>
          <a:ln>
            <a:solidFill>
              <a:schemeClr val="accent1"/>
            </a:solidFill>
          </a:ln>
        </p:spPr>
        <p:txBody>
          <a:bodyPr wrap="square" rtlCol="0">
            <a:spAutoFit/>
          </a:bodyPr>
          <a:lstStyle/>
          <a:p>
            <a:r>
              <a:rPr lang="en-US" dirty="0"/>
              <a:t>If you want a poster then an images can be created with the MS Paint, PowerPoint, or other tools. Many Posters are created with PowerPoint and then the slides are saved as images and can be used as materials or textures in Unreal Engine</a:t>
            </a:r>
          </a:p>
        </p:txBody>
      </p:sp>
      <p:pic>
        <p:nvPicPr>
          <p:cNvPr id="9" name="Picture 8">
            <a:extLst>
              <a:ext uri="{FF2B5EF4-FFF2-40B4-BE49-F238E27FC236}">
                <a16:creationId xmlns:a16="http://schemas.microsoft.com/office/drawing/2014/main" id="{CD33A65A-603C-CD0E-76F6-6A5B04F35C6F}"/>
              </a:ext>
            </a:extLst>
          </p:cNvPr>
          <p:cNvPicPr>
            <a:picLocks noChangeAspect="1"/>
          </p:cNvPicPr>
          <p:nvPr/>
        </p:nvPicPr>
        <p:blipFill>
          <a:blip r:embed="rId3"/>
          <a:stretch>
            <a:fillRect/>
          </a:stretch>
        </p:blipFill>
        <p:spPr>
          <a:xfrm>
            <a:off x="9071159" y="1761304"/>
            <a:ext cx="2842699" cy="2269341"/>
          </a:xfrm>
          <a:prstGeom prst="rect">
            <a:avLst/>
          </a:prstGeom>
        </p:spPr>
      </p:pic>
      <p:pic>
        <p:nvPicPr>
          <p:cNvPr id="17" name="Picture 16" descr="A logo of a folder&#10;&#10;Description automatically generated">
            <a:extLst>
              <a:ext uri="{FF2B5EF4-FFF2-40B4-BE49-F238E27FC236}">
                <a16:creationId xmlns:a16="http://schemas.microsoft.com/office/drawing/2014/main" id="{DFB97ED7-74D7-12FC-6FA5-2C425C3685B0}"/>
              </a:ext>
            </a:extLst>
          </p:cNvPr>
          <p:cNvPicPr>
            <a:picLocks noChangeAspect="1"/>
          </p:cNvPicPr>
          <p:nvPr/>
        </p:nvPicPr>
        <p:blipFill>
          <a:blip r:embed="rId4"/>
          <a:stretch>
            <a:fillRect/>
          </a:stretch>
        </p:blipFill>
        <p:spPr>
          <a:xfrm>
            <a:off x="11083864" y="4096529"/>
            <a:ext cx="609600" cy="609600"/>
          </a:xfrm>
          <a:prstGeom prst="rect">
            <a:avLst/>
          </a:prstGeom>
          <a:solidFill>
            <a:schemeClr val="bg1"/>
          </a:solidFill>
        </p:spPr>
      </p:pic>
    </p:spTree>
    <p:extLst>
      <p:ext uri="{BB962C8B-B14F-4D97-AF65-F5344CB8AC3E}">
        <p14:creationId xmlns:p14="http://schemas.microsoft.com/office/powerpoint/2010/main" val="254051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784841-098A-EBA6-7DC9-53446FC92B28}"/>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3" name="TextBox 2">
            <a:extLst>
              <a:ext uri="{FF2B5EF4-FFF2-40B4-BE49-F238E27FC236}">
                <a16:creationId xmlns:a16="http://schemas.microsoft.com/office/drawing/2014/main" id="{66954A06-14E9-A71A-FD0D-27DD3BF23089}"/>
              </a:ext>
            </a:extLst>
          </p:cNvPr>
          <p:cNvSpPr txBox="1"/>
          <p:nvPr/>
        </p:nvSpPr>
        <p:spPr>
          <a:xfrm>
            <a:off x="328103" y="730099"/>
            <a:ext cx="9026912" cy="923330"/>
          </a:xfrm>
          <a:prstGeom prst="rect">
            <a:avLst/>
          </a:prstGeom>
          <a:noFill/>
        </p:spPr>
        <p:txBody>
          <a:bodyPr wrap="square" rtlCol="0">
            <a:spAutoFit/>
          </a:bodyPr>
          <a:lstStyle/>
          <a:p>
            <a:r>
              <a:rPr lang="en-US" dirty="0"/>
              <a:t>Posters can be presented in Unreal Engine on actors (assets that are displayed in the level) as a material.  The image to be applied can be a square image that is related to a power of 2, i.e., 1024 by 1024, 2048 by 2048. </a:t>
            </a:r>
          </a:p>
        </p:txBody>
      </p:sp>
      <p:pic>
        <p:nvPicPr>
          <p:cNvPr id="5" name="Picture 4">
            <a:extLst>
              <a:ext uri="{FF2B5EF4-FFF2-40B4-BE49-F238E27FC236}">
                <a16:creationId xmlns:a16="http://schemas.microsoft.com/office/drawing/2014/main" id="{F09864CD-6BF5-5EC5-EFF2-38F428646EE6}"/>
              </a:ext>
            </a:extLst>
          </p:cNvPr>
          <p:cNvPicPr>
            <a:picLocks noChangeAspect="1"/>
          </p:cNvPicPr>
          <p:nvPr/>
        </p:nvPicPr>
        <p:blipFill>
          <a:blip r:embed="rId2"/>
          <a:stretch>
            <a:fillRect/>
          </a:stretch>
        </p:blipFill>
        <p:spPr>
          <a:xfrm>
            <a:off x="6262042" y="1867892"/>
            <a:ext cx="3351959" cy="4173122"/>
          </a:xfrm>
          <a:prstGeom prst="rect">
            <a:avLst/>
          </a:prstGeom>
        </p:spPr>
      </p:pic>
      <p:pic>
        <p:nvPicPr>
          <p:cNvPr id="7" name="Picture 6">
            <a:extLst>
              <a:ext uri="{FF2B5EF4-FFF2-40B4-BE49-F238E27FC236}">
                <a16:creationId xmlns:a16="http://schemas.microsoft.com/office/drawing/2014/main" id="{00DC6242-5B3B-896A-DDAE-893837130650}"/>
              </a:ext>
            </a:extLst>
          </p:cNvPr>
          <p:cNvPicPr>
            <a:picLocks noChangeAspect="1"/>
          </p:cNvPicPr>
          <p:nvPr/>
        </p:nvPicPr>
        <p:blipFill>
          <a:blip r:embed="rId3"/>
          <a:stretch>
            <a:fillRect/>
          </a:stretch>
        </p:blipFill>
        <p:spPr>
          <a:xfrm>
            <a:off x="590844" y="1867892"/>
            <a:ext cx="5251758" cy="4625649"/>
          </a:xfrm>
          <a:prstGeom prst="rect">
            <a:avLst/>
          </a:prstGeom>
        </p:spPr>
      </p:pic>
    </p:spTree>
    <p:extLst>
      <p:ext uri="{BB962C8B-B14F-4D97-AF65-F5344CB8AC3E}">
        <p14:creationId xmlns:p14="http://schemas.microsoft.com/office/powerpoint/2010/main" val="3831220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9C52D-C3DB-0286-A0EF-412E2449BB99}"/>
              </a:ext>
            </a:extLst>
          </p:cNvPr>
          <p:cNvPicPr>
            <a:picLocks noChangeAspect="1"/>
          </p:cNvPicPr>
          <p:nvPr/>
        </p:nvPicPr>
        <p:blipFill>
          <a:blip r:embed="rId2"/>
          <a:stretch>
            <a:fillRect/>
          </a:stretch>
        </p:blipFill>
        <p:spPr>
          <a:xfrm>
            <a:off x="0" y="154289"/>
            <a:ext cx="12192000" cy="6549421"/>
          </a:xfrm>
          <a:prstGeom prst="rect">
            <a:avLst/>
          </a:prstGeom>
        </p:spPr>
      </p:pic>
      <p:sp>
        <p:nvSpPr>
          <p:cNvPr id="4" name="TextBox 3">
            <a:extLst>
              <a:ext uri="{FF2B5EF4-FFF2-40B4-BE49-F238E27FC236}">
                <a16:creationId xmlns:a16="http://schemas.microsoft.com/office/drawing/2014/main" id="{E0967BF2-9A7C-9396-2F93-13AE5DE201D3}"/>
              </a:ext>
            </a:extLst>
          </p:cNvPr>
          <p:cNvSpPr txBox="1"/>
          <p:nvPr/>
        </p:nvSpPr>
        <p:spPr>
          <a:xfrm>
            <a:off x="164592" y="100584"/>
            <a:ext cx="6268063" cy="369332"/>
          </a:xfrm>
          <a:prstGeom prst="rect">
            <a:avLst/>
          </a:prstGeom>
          <a:solidFill>
            <a:schemeClr val="bg1"/>
          </a:solidFill>
        </p:spPr>
        <p:txBody>
          <a:bodyPr wrap="none" rtlCol="0">
            <a:spAutoFit/>
          </a:bodyPr>
          <a:lstStyle/>
          <a:p>
            <a:r>
              <a:rPr lang="en-US" dirty="0">
                <a:solidFill>
                  <a:schemeClr val="accent2">
                    <a:lumMod val="50000"/>
                  </a:schemeClr>
                </a:solidFill>
              </a:rPr>
              <a:t>Developing VR Content for Unreal Engine - </a:t>
            </a:r>
            <a:r>
              <a:rPr lang="en-US" dirty="0"/>
              <a:t>Making a poster</a:t>
            </a:r>
          </a:p>
        </p:txBody>
      </p:sp>
      <p:sp>
        <p:nvSpPr>
          <p:cNvPr id="5" name="Oval 4">
            <a:extLst>
              <a:ext uri="{FF2B5EF4-FFF2-40B4-BE49-F238E27FC236}">
                <a16:creationId xmlns:a16="http://schemas.microsoft.com/office/drawing/2014/main" id="{B620F4EF-85FE-F669-4253-B988DFB8EEC7}"/>
              </a:ext>
            </a:extLst>
          </p:cNvPr>
          <p:cNvSpPr/>
          <p:nvPr/>
        </p:nvSpPr>
        <p:spPr>
          <a:xfrm>
            <a:off x="609600" y="4248347"/>
            <a:ext cx="600364" cy="295563"/>
          </a:xfrm>
          <a:prstGeom prst="ellipse">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A57B5F-8B6A-8108-E50D-778D91AA9E43}"/>
              </a:ext>
            </a:extLst>
          </p:cNvPr>
          <p:cNvSpPr txBox="1"/>
          <p:nvPr/>
        </p:nvSpPr>
        <p:spPr>
          <a:xfrm>
            <a:off x="8399662" y="1307279"/>
            <a:ext cx="3412123" cy="1754326"/>
          </a:xfrm>
          <a:prstGeom prst="rect">
            <a:avLst/>
          </a:prstGeom>
          <a:solidFill>
            <a:schemeClr val="bg1"/>
          </a:solidFill>
        </p:spPr>
        <p:txBody>
          <a:bodyPr wrap="square" rtlCol="0">
            <a:spAutoFit/>
          </a:bodyPr>
          <a:lstStyle/>
          <a:p>
            <a:r>
              <a:rPr lang="en-US" dirty="0"/>
              <a:t>Open the Content Folder and make a directory for “Textures”. Import the image you want to use as the poster into your project. Then edit the image.</a:t>
            </a:r>
          </a:p>
        </p:txBody>
      </p:sp>
      <p:sp>
        <p:nvSpPr>
          <p:cNvPr id="7" name="Rectangle 6">
            <a:extLst>
              <a:ext uri="{FF2B5EF4-FFF2-40B4-BE49-F238E27FC236}">
                <a16:creationId xmlns:a16="http://schemas.microsoft.com/office/drawing/2014/main" id="{7F44D0D6-CABE-F2EE-D23C-1D9581D26CD2}"/>
              </a:ext>
            </a:extLst>
          </p:cNvPr>
          <p:cNvSpPr/>
          <p:nvPr/>
        </p:nvSpPr>
        <p:spPr>
          <a:xfrm>
            <a:off x="0" y="6439759"/>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8E40E-EF26-7A8B-DDAB-2C014BB4F62F}"/>
              </a:ext>
            </a:extLst>
          </p:cNvPr>
          <p:cNvSpPr/>
          <p:nvPr/>
        </p:nvSpPr>
        <p:spPr>
          <a:xfrm>
            <a:off x="337799" y="5467641"/>
            <a:ext cx="942680" cy="236922"/>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Curved 15">
            <a:extLst>
              <a:ext uri="{FF2B5EF4-FFF2-40B4-BE49-F238E27FC236}">
                <a16:creationId xmlns:a16="http://schemas.microsoft.com/office/drawing/2014/main" id="{BDCF8C28-D45A-37FA-B6C5-3911B4B503C4}"/>
              </a:ext>
            </a:extLst>
          </p:cNvPr>
          <p:cNvCxnSpPr>
            <a:stCxn id="7" idx="0"/>
          </p:cNvCxnSpPr>
          <p:nvPr/>
        </p:nvCxnSpPr>
        <p:spPr>
          <a:xfrm>
            <a:off x="471340" y="6439759"/>
            <a:ext cx="914400" cy="9144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96B0667-DB05-1349-BD58-B3F61A7B6888}"/>
              </a:ext>
            </a:extLst>
          </p:cNvPr>
          <p:cNvCxnSpPr>
            <a:cxnSpLocks/>
            <a:stCxn id="7" idx="0"/>
            <a:endCxn id="10" idx="2"/>
          </p:cNvCxnSpPr>
          <p:nvPr/>
        </p:nvCxnSpPr>
        <p:spPr>
          <a:xfrm rot="5400000" flipH="1" flipV="1">
            <a:off x="272641" y="5903262"/>
            <a:ext cx="735196" cy="337799"/>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78EDC9CE-C515-F8E6-3722-3CA9A21D8057}"/>
              </a:ext>
            </a:extLst>
          </p:cNvPr>
          <p:cNvCxnSpPr>
            <a:cxnSpLocks/>
            <a:stCxn id="10" idx="0"/>
            <a:endCxn id="5" idx="4"/>
          </p:cNvCxnSpPr>
          <p:nvPr/>
        </p:nvCxnSpPr>
        <p:spPr>
          <a:xfrm rot="5400000" flipH="1" flipV="1">
            <a:off x="397595" y="4955455"/>
            <a:ext cx="923731" cy="100643"/>
          </a:xfrm>
          <a:prstGeom prst="curvedConnector3">
            <a:avLst>
              <a:gd name="adj1" fmla="val 50000"/>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B17620C-04D6-F84C-E5F2-8C4510ACA6D0}"/>
              </a:ext>
            </a:extLst>
          </p:cNvPr>
          <p:cNvSpPr/>
          <p:nvPr/>
        </p:nvSpPr>
        <p:spPr>
          <a:xfrm>
            <a:off x="9191335" y="4648997"/>
            <a:ext cx="604881" cy="1055565"/>
          </a:xfrm>
          <a:prstGeom prst="rect">
            <a:avLst/>
          </a:prstGeom>
          <a:noFill/>
          <a:ln w="254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ctor: Curved 26">
            <a:extLst>
              <a:ext uri="{FF2B5EF4-FFF2-40B4-BE49-F238E27FC236}">
                <a16:creationId xmlns:a16="http://schemas.microsoft.com/office/drawing/2014/main" id="{0B964FA5-D6F6-B40B-CD9E-D0A0F9318D95}"/>
              </a:ext>
            </a:extLst>
          </p:cNvPr>
          <p:cNvCxnSpPr>
            <a:cxnSpLocks/>
            <a:stCxn id="26" idx="1"/>
            <a:endCxn id="5" idx="6"/>
          </p:cNvCxnSpPr>
          <p:nvPr/>
        </p:nvCxnSpPr>
        <p:spPr>
          <a:xfrm rot="10800000">
            <a:off x="1209965" y="4396130"/>
            <a:ext cx="7981371" cy="780651"/>
          </a:xfrm>
          <a:prstGeom prst="curvedConnector3">
            <a:avLst>
              <a:gd name="adj1" fmla="val 50000"/>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29031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10810</TotalTime>
  <Words>1947</Words>
  <Application>Microsoft Office PowerPoint</Application>
  <PresentationFormat>Widescreen</PresentationFormat>
  <Paragraphs>143</Paragraphs>
  <Slides>40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Aptos</vt:lpstr>
      <vt:lpstr>Arial</vt:lpstr>
      <vt:lpstr>Calibri</vt:lpstr>
      <vt:lpstr>Roboto</vt:lpstr>
      <vt:lpstr>Trebuchet MS</vt:lpstr>
      <vt:lpstr>Wingdings 3</vt:lpstr>
      <vt:lpstr>Facet</vt:lpstr>
      <vt:lpstr>Developing VR Content For Unreal Engine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VR Content Using Unreal Engine</dc:title>
  <dc:creator>Andrew Bell</dc:creator>
  <cp:lastModifiedBy>Andrew Bell</cp:lastModifiedBy>
  <cp:revision>22</cp:revision>
  <dcterms:created xsi:type="dcterms:W3CDTF">2024-05-16T18:24:04Z</dcterms:created>
  <dcterms:modified xsi:type="dcterms:W3CDTF">2024-07-08T13:28:05Z</dcterms:modified>
</cp:coreProperties>
</file>