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9"/>
  </p:notesMasterIdLst>
  <p:handoutMasterIdLst>
    <p:handoutMasterId r:id="rId30"/>
  </p:handoutMasterIdLst>
  <p:sldIdLst>
    <p:sldId id="256" r:id="rId3"/>
    <p:sldId id="273" r:id="rId4"/>
    <p:sldId id="285" r:id="rId5"/>
    <p:sldId id="284" r:id="rId6"/>
    <p:sldId id="286" r:id="rId7"/>
    <p:sldId id="287" r:id="rId8"/>
    <p:sldId id="288" r:id="rId9"/>
    <p:sldId id="289" r:id="rId10"/>
    <p:sldId id="290" r:id="rId11"/>
    <p:sldId id="291" r:id="rId12"/>
    <p:sldId id="310" r:id="rId13"/>
    <p:sldId id="311" r:id="rId14"/>
    <p:sldId id="295" r:id="rId15"/>
    <p:sldId id="296" r:id="rId16"/>
    <p:sldId id="312" r:id="rId17"/>
    <p:sldId id="299" r:id="rId18"/>
    <p:sldId id="300" r:id="rId19"/>
    <p:sldId id="301" r:id="rId20"/>
    <p:sldId id="302" r:id="rId21"/>
    <p:sldId id="303" r:id="rId22"/>
    <p:sldId id="304" r:id="rId23"/>
    <p:sldId id="305" r:id="rId24"/>
    <p:sldId id="306" r:id="rId25"/>
    <p:sldId id="307" r:id="rId26"/>
    <p:sldId id="283" r:id="rId27"/>
    <p:sldId id="313" r:id="rId2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013" autoAdjust="0"/>
  </p:normalViewPr>
  <p:slideViewPr>
    <p:cSldViewPr>
      <p:cViewPr varScale="1">
        <p:scale>
          <a:sx n="67" d="100"/>
          <a:sy n="67" d="100"/>
        </p:scale>
        <p:origin x="102" y="204"/>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6ACB66-EAB9-4D45-9F9C-28EA120D791D}" type="datetimeFigureOut">
              <a:rPr lang="en-US"/>
              <a:t>7/24/2019</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837A6B-DAA4-4C2D-AEAB-4E9E70095794}" type="slidenum">
              <a:rPr/>
              <a:t>‹#›</a:t>
            </a:fld>
            <a:endParaRPr/>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79D970-AC71-40CF-8717-2E4EAB5207AF}" type="datetimeFigureOut">
              <a:rPr lang="en-US"/>
              <a:t>7/24/2019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66150-FA26-45B5-BF0B-186B42A09DC9}" type="slidenum">
              <a:rPr/>
              <a:t>‹#›</a:t>
            </a:fld>
            <a:endParaRPr/>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13" name="Rectangle 12"/>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bwMode="hidden">
          <a:xfrm>
            <a:off x="0" y="4810562"/>
            <a:ext cx="12188825" cy="20474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2413" y="1905000"/>
            <a:ext cx="9144000" cy="2667000"/>
          </a:xfrm>
        </p:spPr>
        <p:txBody>
          <a:bodyPr>
            <a:normAutofit/>
          </a:bodyPr>
          <a:lstStyle>
            <a:lvl1pPr>
              <a:lnSpc>
                <a:spcPct val="80000"/>
              </a:lnSpc>
              <a:defRPr sz="6000"/>
            </a:lvl1pPr>
          </a:lstStyle>
          <a:p>
            <a:r>
              <a:rPr lang="en-US" smtClean="0"/>
              <a:t>Click to edit Master title style</a:t>
            </a:r>
            <a:endParaRPr/>
          </a:p>
        </p:txBody>
      </p:sp>
      <p:sp>
        <p:nvSpPr>
          <p:cNvPr id="3" name="Subtitle 2"/>
          <p:cNvSpPr>
            <a:spLocks noGrp="1"/>
          </p:cNvSpPr>
          <p:nvPr>
            <p:ph type="subTitle" idx="1"/>
          </p:nvPr>
        </p:nvSpPr>
        <p:spPr>
          <a:xfrm>
            <a:off x="1522413" y="5029200"/>
            <a:ext cx="8229600" cy="1143000"/>
          </a:xfrm>
        </p:spPr>
        <p:txBody>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52466975-C014-42E5-BFA6-B8D5FDD3B81F}" type="datetimeFigureOut">
              <a:rPr lang="en-US"/>
              <a:t>7/24/2019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useBgFill="1">
        <p:nvSpPr>
          <p:cNvPr id="20" name="Freeform 9"/>
          <p:cNvSpPr>
            <a:spLocks/>
          </p:cNvSpPr>
          <p:nvPr/>
        </p:nvSpPr>
        <p:spPr bwMode="white">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2466975-C014-42E5-BFA6-B8D5FDD3B81F}" type="datetimeFigureOut">
              <a:rPr lang="en-US"/>
              <a:t>7/24/2019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1" y="0"/>
            <a:ext cx="9314539" cy="6858000"/>
          </a:xfrm>
          <a:prstGeom prst="rect">
            <a:avLst/>
          </a:prstGeom>
        </p:spPr>
      </p:pic>
      <p:sp>
        <p:nvSpPr>
          <p:cNvPr id="8" name="Rectangle 7"/>
          <p:cNvSpPr/>
          <p:nvPr/>
        </p:nvSpPr>
        <p:spPr bwMode="hidden">
          <a:xfrm>
            <a:off x="1" y="1"/>
            <a:ext cx="9218611"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Freeform 9"/>
          <p:cNvSpPr>
            <a:spLocks/>
          </p:cNvSpPr>
          <p:nvPr/>
        </p:nvSpPr>
        <p:spPr bwMode="hidden">
          <a:xfrm rot="5400000">
            <a:off x="5885540" y="3333074"/>
            <a:ext cx="685800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3" name="Vertical Text Placeholder 2"/>
          <p:cNvSpPr>
            <a:spLocks noGrp="1"/>
          </p:cNvSpPr>
          <p:nvPr>
            <p:ph type="body" orient="vert" idx="1"/>
          </p:nvPr>
        </p:nvSpPr>
        <p:spPr>
          <a:xfrm>
            <a:off x="1522413" y="685800"/>
            <a:ext cx="7460842"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2466975-C014-42E5-BFA6-B8D5FDD3B81F}" type="datetimeFigureOut">
              <a:rPr lang="en-US"/>
              <a:t>7/24/2019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p:nvSpPr>
          <p:cNvPr id="2" name="Vertical Title 1"/>
          <p:cNvSpPr>
            <a:spLocks noGrp="1"/>
          </p:cNvSpPr>
          <p:nvPr>
            <p:ph type="title" orient="vert"/>
          </p:nvPr>
        </p:nvSpPr>
        <p:spPr>
          <a:xfrm>
            <a:off x="9558667" y="685800"/>
            <a:ext cx="1295401" cy="5486400"/>
          </a:xfrm>
        </p:spPr>
        <p:txBody>
          <a:bodyPr vert="eaVert"/>
          <a:lstStyle/>
          <a:p>
            <a:r>
              <a:rPr lang="en-US" smtClean="0"/>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2466975-C014-42E5-BFA6-B8D5FDD3B81F}" type="datetimeFigureOut">
              <a:rPr lang="en-US"/>
              <a:t>7/24/2019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0" y="0"/>
            <a:ext cx="12188825" cy="4810561"/>
          </a:xfrm>
          <a:prstGeom prst="rect">
            <a:avLst/>
          </a:prstGeom>
        </p:spPr>
      </p:pic>
      <p:sp>
        <p:nvSpPr>
          <p:cNvPr id="18" name="Rectangle 17"/>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2360" y="1905000"/>
            <a:ext cx="9142999" cy="2667000"/>
          </a:xfrm>
        </p:spPr>
        <p:txBody>
          <a:bodyPr anchor="b">
            <a:noAutofit/>
          </a:bodyPr>
          <a:lstStyle>
            <a:lvl1pPr algn="l">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522412" y="5029200"/>
            <a:ext cx="82296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466975-C014-42E5-BFA6-B8D5FDD3B81F}" type="datetimeFigureOut">
              <a:rPr lang="en-US"/>
              <a:t>7/24/2019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p:nvSpPr>
          <p:cNvPr id="16" name="Freeform 9"/>
          <p:cNvSpPr>
            <a:spLocks/>
          </p:cNvSpPr>
          <p:nvPr/>
        </p:nvSpPr>
        <p:spPr bwMode="hidden">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22413" y="1905000"/>
            <a:ext cx="4416552" cy="4267200"/>
          </a:xfrm>
        </p:spPr>
        <p:txBody>
          <a:bodyPr>
            <a:normAutofit/>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a:lvl8pPr>
            <a:lvl9pPr marL="192024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2" y="1905000"/>
            <a:ext cx="4416552" cy="4267200"/>
          </a:xfrm>
        </p:spPr>
        <p:txBody>
          <a:bodyPr>
            <a:normAutofit/>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2466975-C014-42E5-BFA6-B8D5FDD3B81F}" type="datetimeFigureOut">
              <a:rPr lang="en-US"/>
              <a:t>7/24/2019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743200"/>
            <a:ext cx="4416552" cy="3429001"/>
          </a:xfrm>
        </p:spPr>
        <p:txBody>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baseline="0"/>
            </a:lvl8pPr>
            <a:lvl9pPr marL="1920240">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6812"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6812" y="2743200"/>
            <a:ext cx="4416552" cy="3429001"/>
          </a:xfrm>
        </p:spPr>
        <p:txBody>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52466975-C014-42E5-BFA6-B8D5FDD3B81F}" type="datetimeFigureOut">
              <a:rPr lang="en-US"/>
              <a:t>7/24/2019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2466975-C014-42E5-BFA6-B8D5FDD3B81F}" type="datetimeFigureOut">
              <a:rPr lang="en-US"/>
              <a:t>7/24/2019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5" name="Rectangle 4"/>
          <p:cNvSpPr/>
          <p:nvPr/>
        </p:nvSpPr>
        <p:spPr bwMode="hidden">
          <a:xfrm>
            <a:off x="0" y="1"/>
            <a:ext cx="12188825"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52466975-C014-42E5-BFA6-B8D5FDD3B81F}" type="datetimeFigureOut">
              <a:rPr lang="en-US"/>
              <a:t>7/24/2019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15"/>
          <p:cNvSpPr>
            <a:spLocks/>
          </p:cNvSpPr>
          <p:nvPr/>
        </p:nvSpPr>
        <p:spPr bwMode="auto">
          <a:xfrm>
            <a:off x="4494212"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1522413"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466975-C014-42E5-BFA6-B8D5FDD3B81F}" type="datetimeFigureOut">
              <a:rPr lang="en-US"/>
              <a:t>7/24/2019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
        <p:nvSpPr>
          <p:cNvPr id="3" name="Content Placeholder 2"/>
          <p:cNvSpPr>
            <a:spLocks noGrp="1"/>
          </p:cNvSpPr>
          <p:nvPr>
            <p:ph idx="1"/>
          </p:nvPr>
        </p:nvSpPr>
        <p:spPr>
          <a:xfrm>
            <a:off x="4675568" y="2087880"/>
            <a:ext cx="5791200" cy="38862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Freeform 15"/>
          <p:cNvSpPr>
            <a:spLocks/>
          </p:cNvSpPr>
          <p:nvPr/>
        </p:nvSpPr>
        <p:spPr bwMode="auto">
          <a:xfrm>
            <a:off x="1522413"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7923211"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466975-C014-42E5-BFA6-B8D5FDD3B81F}" type="datetimeFigureOut">
              <a:rPr lang="en-US"/>
              <a:t>7/24/2019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
        <p:nvSpPr>
          <p:cNvPr id="3" name="Picture Placeholder 2"/>
          <p:cNvSpPr>
            <a:spLocks noGrp="1"/>
          </p:cNvSpPr>
          <p:nvPr>
            <p:ph type="pic" idx="1"/>
          </p:nvPr>
        </p:nvSpPr>
        <p:spPr>
          <a:xfrm>
            <a:off x="1706880" y="2087880"/>
            <a:ext cx="5784978" cy="3886200"/>
          </a:xfrm>
          <a:solidFill>
            <a:schemeClr val="bg2">
              <a:lumMod val="40000"/>
              <a:lumOff val="60000"/>
            </a:schemeClr>
          </a:solidFill>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189723"/>
            <a:ext cx="9144000" cy="1144556"/>
          </a:xfrm>
          <a:prstGeom prst="rect">
            <a:avLst/>
          </a:prstGeom>
        </p:spPr>
        <p:txBody>
          <a:bodyPr vert="horz" lIns="91440" tIns="45720" rIns="91440" bIns="45720" rtlCol="0" anchor="b">
            <a:normAutofit/>
          </a:bodyPr>
          <a:lstStyle/>
          <a:p>
            <a:r>
              <a:rPr lang="en-US" smtClean="0"/>
              <a:t>Click to edit Master title style</a:t>
            </a:r>
            <a:endParaRPr/>
          </a:p>
        </p:txBody>
      </p:sp>
      <p:pic>
        <p:nvPicPr>
          <p:cNvPr id="13" name="Picture 12"/>
          <p:cNvPicPr>
            <a:picLocks noChangeAspect="1"/>
          </p:cNvPicPr>
          <p:nvPr/>
        </p:nvPicPr>
        <p:blipFill rotWithShape="1">
          <a:blip r:embed="rId13">
            <a:extLst>
              <a:ext uri="{28A0092B-C50C-407E-A947-70E740481C1C}">
                <a14:useLocalDpi xmlns:a14="http://schemas.microsoft.com/office/drawing/2010/main" val="0"/>
              </a:ext>
            </a:extLst>
          </a:blip>
          <a:srcRect/>
          <a:stretch/>
        </p:blipFill>
        <p:spPr bwMode="hidden">
          <a:xfrm>
            <a:off x="0" y="1628776"/>
            <a:ext cx="12188825" cy="5229225"/>
          </a:xfrm>
          <a:prstGeom prst="rect">
            <a:avLst/>
          </a:prstGeom>
          <a:noFill/>
          <a:ln>
            <a:noFill/>
          </a:ln>
        </p:spPr>
      </p:pic>
      <p:sp>
        <p:nvSpPr>
          <p:cNvPr id="17" name="Rectangle 16"/>
          <p:cNvSpPr/>
          <p:nvPr/>
        </p:nvSpPr>
        <p:spPr bwMode="hidden">
          <a:xfrm>
            <a:off x="0" y="1535908"/>
            <a:ext cx="12188825" cy="532209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 Placeholder 2"/>
          <p:cNvSpPr>
            <a:spLocks noGrp="1"/>
          </p:cNvSpPr>
          <p:nvPr>
            <p:ph type="body" idx="1"/>
          </p:nvPr>
        </p:nvSpPr>
        <p:spPr>
          <a:xfrm>
            <a:off x="1522413" y="1905000"/>
            <a:ext cx="9144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808721" y="6420898"/>
            <a:ext cx="964036" cy="236030"/>
          </a:xfrm>
          <a:prstGeom prst="rect">
            <a:avLst/>
          </a:prstGeom>
        </p:spPr>
        <p:txBody>
          <a:bodyPr vert="horz" lIns="91440" tIns="45720" rIns="91440" bIns="45720" rtlCol="0" anchor="ctr"/>
          <a:lstStyle>
            <a:lvl1pPr algn="r">
              <a:defRPr sz="1000">
                <a:solidFill>
                  <a:schemeClr val="tx1"/>
                </a:solidFill>
              </a:defRPr>
            </a:lvl1pPr>
          </a:lstStyle>
          <a:p>
            <a:fld id="{52466975-C014-42E5-BFA6-B8D5FDD3B81F}" type="datetimeFigureOut">
              <a:rPr lang="en-US"/>
              <a:t>7/24/2019</a:t>
            </a:fld>
            <a:endParaRPr/>
          </a:p>
        </p:txBody>
      </p:sp>
      <p:sp>
        <p:nvSpPr>
          <p:cNvPr id="5" name="Footer Placeholder 4"/>
          <p:cNvSpPr>
            <a:spLocks noGrp="1"/>
          </p:cNvSpPr>
          <p:nvPr>
            <p:ph type="ftr" sz="quarter" idx="3"/>
          </p:nvPr>
        </p:nvSpPr>
        <p:spPr>
          <a:xfrm>
            <a:off x="1522413" y="6420898"/>
            <a:ext cx="7010399" cy="236030"/>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027920" y="6420898"/>
            <a:ext cx="638493" cy="236030"/>
          </a:xfrm>
          <a:prstGeom prst="rect">
            <a:avLst/>
          </a:prstGeom>
        </p:spPr>
        <p:txBody>
          <a:bodyPr vert="horz" lIns="91440" tIns="45720" rIns="91440" bIns="45720" rtlCol="0" anchor="ctr"/>
          <a:lstStyle>
            <a:lvl1pPr algn="r">
              <a:defRPr sz="1000">
                <a:solidFill>
                  <a:schemeClr val="tx1"/>
                </a:solidFill>
              </a:defRPr>
            </a:lvl1pPr>
          </a:lstStyle>
          <a:p>
            <a:fld id="{693B167E-EA96-4147-81DE-549160052C22}" type="slidenum">
              <a:rPr/>
              <a:t>‹#›</a:t>
            </a:fld>
            <a:endParaRPr/>
          </a:p>
        </p:txBody>
      </p:sp>
      <p:sp>
        <p:nvSpPr>
          <p:cNvPr id="38" name="Freeform 9"/>
          <p:cNvSpPr>
            <a:spLocks/>
          </p:cNvSpPr>
          <p:nvPr/>
        </p:nvSpPr>
        <p:spPr bwMode="white">
          <a:xfrm>
            <a:off x="1057" y="1470256"/>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cid:image001.png@01D1E67B.74A41010" TargetMode="External"/><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Creating Solidworks Model for SCME Pressure Sensor</a:t>
            </a:r>
            <a:endParaRPr lang="en-US" dirty="0"/>
          </a:p>
        </p:txBody>
      </p:sp>
      <p:sp>
        <p:nvSpPr>
          <p:cNvPr id="3" name="Subtitle 2"/>
          <p:cNvSpPr>
            <a:spLocks noGrp="1"/>
          </p:cNvSpPr>
          <p:nvPr>
            <p:ph type="subTitle" idx="1"/>
          </p:nvPr>
        </p:nvSpPr>
        <p:spPr/>
        <p:txBody>
          <a:bodyPr/>
          <a:lstStyle/>
          <a:p>
            <a:r>
              <a:rPr lang="en-US" dirty="0" err="1" smtClean="0"/>
              <a:t>AGBell</a:t>
            </a:r>
            <a:r>
              <a:rPr lang="en-US" dirty="0" smtClean="0"/>
              <a:t> – 7/24/2019</a:t>
            </a:r>
          </a:p>
          <a:p>
            <a:r>
              <a:rPr lang="en-US" dirty="0" smtClean="0"/>
              <a:t>Ivy Tech Community College</a:t>
            </a:r>
          </a:p>
          <a:p>
            <a:endParaRPr lang="en-US" dirty="0"/>
          </a:p>
        </p:txBody>
      </p:sp>
    </p:spTree>
    <p:extLst>
      <p:ext uri="{BB962C8B-B14F-4D97-AF65-F5344CB8AC3E}">
        <p14:creationId xmlns:p14="http://schemas.microsoft.com/office/powerpoint/2010/main" val="11617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3766" y="5654"/>
            <a:ext cx="12836356" cy="6846692"/>
          </a:xfrm>
          <a:prstGeom prst="rect">
            <a:avLst/>
          </a:prstGeom>
        </p:spPr>
      </p:pic>
      <p:sp>
        <p:nvSpPr>
          <p:cNvPr id="3" name="TextBox 2"/>
          <p:cNvSpPr txBox="1"/>
          <p:nvPr/>
        </p:nvSpPr>
        <p:spPr>
          <a:xfrm>
            <a:off x="7770812" y="2057400"/>
            <a:ext cx="2825010" cy="2031325"/>
          </a:xfrm>
          <a:prstGeom prst="rect">
            <a:avLst/>
          </a:prstGeom>
          <a:solidFill>
            <a:srgbClr val="FFFF00"/>
          </a:solidFill>
        </p:spPr>
        <p:txBody>
          <a:bodyPr wrap="square" rtlCol="0">
            <a:spAutoFit/>
          </a:bodyPr>
          <a:lstStyle/>
          <a:p>
            <a:r>
              <a:rPr lang="en-US" dirty="0" smtClean="0"/>
              <a:t>Here is the new drawing in AutoCAD. If we have skills to edit this drawing in AutoCAD we should reduce to the drawing in the top left shape. Instead we will stay with Solidworks.</a:t>
            </a:r>
            <a:endParaRPr lang="en-US" dirty="0"/>
          </a:p>
        </p:txBody>
      </p:sp>
      <p:sp>
        <p:nvSpPr>
          <p:cNvPr id="4" name="Rectangle 3"/>
          <p:cNvSpPr/>
          <p:nvPr/>
        </p:nvSpPr>
        <p:spPr>
          <a:xfrm>
            <a:off x="3808412" y="2743200"/>
            <a:ext cx="1066800" cy="990600"/>
          </a:xfrm>
          <a:prstGeom prst="rect">
            <a:avLst/>
          </a:prstGeom>
          <a:noFill/>
          <a:ln w="25400">
            <a:solidFill>
              <a:srgbClr val="FFFF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5662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a:t>
            </a:r>
            <a:r>
              <a:rPr lang="en-US" dirty="0" smtClean="0"/>
              <a:t>2 </a:t>
            </a:r>
            <a:r>
              <a:rPr lang="en-US" dirty="0" smtClean="0"/>
              <a:t>– Import </a:t>
            </a:r>
            <a:r>
              <a:rPr lang="en-US" dirty="0" smtClean="0"/>
              <a:t>again into Solidworks</a:t>
            </a:r>
            <a:endParaRPr lang="en-US" dirty="0"/>
          </a:p>
        </p:txBody>
      </p:sp>
      <p:sp>
        <p:nvSpPr>
          <p:cNvPr id="5" name="Content Placeholder 13"/>
          <p:cNvSpPr>
            <a:spLocks noGrp="1"/>
          </p:cNvSpPr>
          <p:nvPr>
            <p:ph idx="1"/>
          </p:nvPr>
        </p:nvSpPr>
        <p:spPr>
          <a:xfrm>
            <a:off x="1522413" y="1905000"/>
            <a:ext cx="9144000" cy="4267200"/>
          </a:xfrm>
        </p:spPr>
        <p:txBody>
          <a:bodyPr/>
          <a:lstStyle/>
          <a:p>
            <a:r>
              <a:rPr lang="en-US" dirty="0" smtClean="0"/>
              <a:t>Change to import a new 2D part and select only the GOLDETCH </a:t>
            </a:r>
            <a:r>
              <a:rPr lang="en-US" dirty="0"/>
              <a:t>and MEMBRANE </a:t>
            </a:r>
            <a:r>
              <a:rPr lang="en-US" dirty="0" smtClean="0"/>
              <a:t>layers </a:t>
            </a:r>
            <a:endParaRPr lang="en-US" dirty="0" smtClean="0"/>
          </a:p>
          <a:p>
            <a:endParaRPr lang="en-US" dirty="0"/>
          </a:p>
        </p:txBody>
      </p:sp>
      <p:pic>
        <p:nvPicPr>
          <p:cNvPr id="8" name="Picture 7"/>
          <p:cNvPicPr>
            <a:picLocks noChangeAspect="1"/>
          </p:cNvPicPr>
          <p:nvPr/>
        </p:nvPicPr>
        <p:blipFill>
          <a:blip r:embed="rId2"/>
          <a:stretch>
            <a:fillRect/>
          </a:stretch>
        </p:blipFill>
        <p:spPr>
          <a:xfrm>
            <a:off x="354012" y="2786994"/>
            <a:ext cx="5334000" cy="3499208"/>
          </a:xfrm>
          <a:prstGeom prst="rect">
            <a:avLst/>
          </a:prstGeom>
        </p:spPr>
      </p:pic>
      <p:pic>
        <p:nvPicPr>
          <p:cNvPr id="9" name="Picture 8"/>
          <p:cNvPicPr>
            <a:picLocks noChangeAspect="1"/>
          </p:cNvPicPr>
          <p:nvPr/>
        </p:nvPicPr>
        <p:blipFill>
          <a:blip r:embed="rId3"/>
          <a:stretch>
            <a:fillRect/>
          </a:stretch>
        </p:blipFill>
        <p:spPr>
          <a:xfrm>
            <a:off x="5484812" y="2438400"/>
            <a:ext cx="6009266" cy="3942196"/>
          </a:xfrm>
          <a:prstGeom prst="rect">
            <a:avLst/>
          </a:prstGeom>
        </p:spPr>
      </p:pic>
      <p:sp>
        <p:nvSpPr>
          <p:cNvPr id="3" name="Rectangle 2"/>
          <p:cNvSpPr/>
          <p:nvPr/>
        </p:nvSpPr>
        <p:spPr>
          <a:xfrm>
            <a:off x="5622347" y="2895600"/>
            <a:ext cx="395865" cy="228600"/>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95487" y="4818013"/>
            <a:ext cx="2895600" cy="923330"/>
          </a:xfrm>
          <a:prstGeom prst="rect">
            <a:avLst/>
          </a:prstGeom>
          <a:solidFill>
            <a:srgbClr val="FFFF00"/>
          </a:solidFill>
        </p:spPr>
        <p:txBody>
          <a:bodyPr wrap="square" rtlCol="0">
            <a:spAutoFit/>
          </a:bodyPr>
          <a:lstStyle/>
          <a:p>
            <a:r>
              <a:rPr lang="en-US" dirty="0" smtClean="0"/>
              <a:t>We can also import using the dimensions “microns”, this is very cool!</a:t>
            </a:r>
            <a:endParaRPr lang="en-US" dirty="0"/>
          </a:p>
        </p:txBody>
      </p:sp>
      <p:cxnSp>
        <p:nvCxnSpPr>
          <p:cNvPr id="14" name="Curved Connector 13"/>
          <p:cNvCxnSpPr>
            <a:stCxn id="10" idx="3"/>
            <a:endCxn id="3" idx="1"/>
          </p:cNvCxnSpPr>
          <p:nvPr/>
        </p:nvCxnSpPr>
        <p:spPr>
          <a:xfrm flipV="1">
            <a:off x="5191087" y="3009900"/>
            <a:ext cx="431260" cy="2269778"/>
          </a:xfrm>
          <a:prstGeom prst="curvedConnector3">
            <a:avLst>
              <a:gd name="adj1" fmla="val 5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965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a:t>
            </a:r>
            <a:r>
              <a:rPr lang="en-US" dirty="0" smtClean="0"/>
              <a:t>2 </a:t>
            </a:r>
            <a:r>
              <a:rPr lang="en-US" dirty="0" smtClean="0"/>
              <a:t>– Import </a:t>
            </a:r>
            <a:r>
              <a:rPr lang="en-US" dirty="0" smtClean="0"/>
              <a:t>again into Solidworks</a:t>
            </a:r>
            <a:endParaRPr lang="en-US" dirty="0"/>
          </a:p>
        </p:txBody>
      </p:sp>
      <p:sp>
        <p:nvSpPr>
          <p:cNvPr id="5" name="Content Placeholder 13"/>
          <p:cNvSpPr>
            <a:spLocks noGrp="1"/>
          </p:cNvSpPr>
          <p:nvPr>
            <p:ph idx="1"/>
          </p:nvPr>
        </p:nvSpPr>
        <p:spPr>
          <a:xfrm>
            <a:off x="1522413" y="1905000"/>
            <a:ext cx="9144000" cy="4267200"/>
          </a:xfrm>
        </p:spPr>
        <p:txBody>
          <a:bodyPr/>
          <a:lstStyle/>
          <a:p>
            <a:r>
              <a:rPr lang="en-US" dirty="0" smtClean="0"/>
              <a:t>Also deselect the “Merge points”  </a:t>
            </a:r>
            <a:endParaRPr lang="en-US" dirty="0" smtClean="0"/>
          </a:p>
          <a:p>
            <a:endParaRPr lang="en-US" dirty="0"/>
          </a:p>
        </p:txBody>
      </p:sp>
      <p:pic>
        <p:nvPicPr>
          <p:cNvPr id="6" name="Picture 5"/>
          <p:cNvPicPr>
            <a:picLocks noChangeAspect="1"/>
          </p:cNvPicPr>
          <p:nvPr/>
        </p:nvPicPr>
        <p:blipFill>
          <a:blip r:embed="rId2"/>
          <a:stretch>
            <a:fillRect/>
          </a:stretch>
        </p:blipFill>
        <p:spPr>
          <a:xfrm>
            <a:off x="1217612" y="2514600"/>
            <a:ext cx="6064279" cy="3978286"/>
          </a:xfrm>
          <a:prstGeom prst="rect">
            <a:avLst/>
          </a:prstGeom>
        </p:spPr>
      </p:pic>
    </p:spTree>
    <p:extLst>
      <p:ext uri="{BB962C8B-B14F-4D97-AF65-F5344CB8AC3E}">
        <p14:creationId xmlns:p14="http://schemas.microsoft.com/office/powerpoint/2010/main" val="166630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469" y="-37197"/>
            <a:ext cx="13007762" cy="6932394"/>
          </a:xfrm>
          <a:prstGeom prst="rect">
            <a:avLst/>
          </a:prstGeom>
        </p:spPr>
      </p:pic>
      <p:sp>
        <p:nvSpPr>
          <p:cNvPr id="3" name="TextBox 2"/>
          <p:cNvSpPr txBox="1"/>
          <p:nvPr/>
        </p:nvSpPr>
        <p:spPr>
          <a:xfrm>
            <a:off x="2436812" y="2895600"/>
            <a:ext cx="2895600" cy="1477328"/>
          </a:xfrm>
          <a:prstGeom prst="rect">
            <a:avLst/>
          </a:prstGeom>
          <a:solidFill>
            <a:srgbClr val="FFFF00"/>
          </a:solidFill>
        </p:spPr>
        <p:txBody>
          <a:bodyPr wrap="square" rtlCol="0">
            <a:spAutoFit/>
          </a:bodyPr>
          <a:lstStyle/>
          <a:p>
            <a:r>
              <a:rPr lang="en-US" dirty="0" smtClean="0"/>
              <a:t>Now we have something to work with an we need to do a few more steps to get down the drawing we want to use to build the 3D model</a:t>
            </a:r>
            <a:endParaRPr lang="en-US" dirty="0"/>
          </a:p>
        </p:txBody>
      </p:sp>
    </p:spTree>
    <p:extLst>
      <p:ext uri="{BB962C8B-B14F-4D97-AF65-F5344CB8AC3E}">
        <p14:creationId xmlns:p14="http://schemas.microsoft.com/office/powerpoint/2010/main" val="2965479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9469" y="-37197"/>
            <a:ext cx="13007762" cy="6932394"/>
          </a:xfrm>
          <a:prstGeom prst="rect">
            <a:avLst/>
          </a:prstGeom>
        </p:spPr>
      </p:pic>
      <p:sp>
        <p:nvSpPr>
          <p:cNvPr id="4" name="TextBox 3"/>
          <p:cNvSpPr txBox="1"/>
          <p:nvPr/>
        </p:nvSpPr>
        <p:spPr>
          <a:xfrm>
            <a:off x="2436812" y="2895600"/>
            <a:ext cx="2895600" cy="923330"/>
          </a:xfrm>
          <a:prstGeom prst="rect">
            <a:avLst/>
          </a:prstGeom>
          <a:solidFill>
            <a:srgbClr val="FFFF00"/>
          </a:solidFill>
        </p:spPr>
        <p:txBody>
          <a:bodyPr wrap="square" rtlCol="0">
            <a:spAutoFit/>
          </a:bodyPr>
          <a:lstStyle/>
          <a:p>
            <a:r>
              <a:rPr lang="en-US" dirty="0" smtClean="0"/>
              <a:t>We first need to “explode” the block that contains the drawing we want. </a:t>
            </a:r>
            <a:endParaRPr lang="en-US" dirty="0"/>
          </a:p>
        </p:txBody>
      </p:sp>
      <p:sp>
        <p:nvSpPr>
          <p:cNvPr id="5" name="Rectangle 4"/>
          <p:cNvSpPr/>
          <p:nvPr/>
        </p:nvSpPr>
        <p:spPr>
          <a:xfrm>
            <a:off x="1217612" y="304800"/>
            <a:ext cx="395865" cy="228600"/>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Curved Connector 5"/>
          <p:cNvCxnSpPr>
            <a:stCxn id="4" idx="0"/>
            <a:endCxn id="5" idx="1"/>
          </p:cNvCxnSpPr>
          <p:nvPr/>
        </p:nvCxnSpPr>
        <p:spPr>
          <a:xfrm rot="16200000" flipV="1">
            <a:off x="1312862" y="323850"/>
            <a:ext cx="2476500" cy="2667000"/>
          </a:xfrm>
          <a:prstGeom prst="curvedConnector4">
            <a:avLst>
              <a:gd name="adj1" fmla="val 47692"/>
              <a:gd name="adj2" fmla="val 10857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081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925472" y="2418862"/>
            <a:ext cx="6899218" cy="4227582"/>
            <a:chOff x="964510" y="434837"/>
            <a:chExt cx="8248650" cy="5829300"/>
          </a:xfrm>
        </p:grpSpPr>
        <p:pic>
          <p:nvPicPr>
            <p:cNvPr id="12" name="Picture 11"/>
            <p:cNvPicPr>
              <a:picLocks noChangeAspect="1"/>
            </p:cNvPicPr>
            <p:nvPr/>
          </p:nvPicPr>
          <p:blipFill>
            <a:blip r:embed="rId2"/>
            <a:stretch>
              <a:fillRect/>
            </a:stretch>
          </p:blipFill>
          <p:spPr>
            <a:xfrm>
              <a:off x="964510" y="434837"/>
              <a:ext cx="8248650" cy="5829300"/>
            </a:xfrm>
            <a:prstGeom prst="rect">
              <a:avLst/>
            </a:prstGeom>
          </p:spPr>
        </p:pic>
        <p:pic>
          <p:nvPicPr>
            <p:cNvPr id="13" name="Picture 12"/>
            <p:cNvPicPr>
              <a:picLocks noChangeAspect="1"/>
            </p:cNvPicPr>
            <p:nvPr/>
          </p:nvPicPr>
          <p:blipFill>
            <a:blip r:embed="rId3"/>
            <a:stretch>
              <a:fillRect/>
            </a:stretch>
          </p:blipFill>
          <p:spPr>
            <a:xfrm>
              <a:off x="4121426" y="2700130"/>
              <a:ext cx="1038225" cy="952500"/>
            </a:xfrm>
            <a:prstGeom prst="rect">
              <a:avLst/>
            </a:prstGeom>
          </p:spPr>
        </p:pic>
      </p:grpSp>
      <p:sp>
        <p:nvSpPr>
          <p:cNvPr id="2" name="Title 1"/>
          <p:cNvSpPr>
            <a:spLocks noGrp="1"/>
          </p:cNvSpPr>
          <p:nvPr>
            <p:ph type="title"/>
          </p:nvPr>
        </p:nvSpPr>
        <p:spPr/>
        <p:txBody>
          <a:bodyPr/>
          <a:lstStyle/>
          <a:p>
            <a:r>
              <a:rPr lang="en-US" dirty="0" smtClean="0"/>
              <a:t>Step </a:t>
            </a:r>
            <a:r>
              <a:rPr lang="en-US" dirty="0" smtClean="0"/>
              <a:t>3 </a:t>
            </a:r>
            <a:r>
              <a:rPr lang="en-US" dirty="0" smtClean="0"/>
              <a:t>– </a:t>
            </a:r>
            <a:r>
              <a:rPr lang="en-US" dirty="0" smtClean="0"/>
              <a:t>Change the Units to “microns”</a:t>
            </a:r>
            <a:endParaRPr lang="en-US" dirty="0"/>
          </a:p>
        </p:txBody>
      </p:sp>
      <p:sp>
        <p:nvSpPr>
          <p:cNvPr id="5" name="Content Placeholder 13"/>
          <p:cNvSpPr>
            <a:spLocks noGrp="1"/>
          </p:cNvSpPr>
          <p:nvPr>
            <p:ph idx="1"/>
          </p:nvPr>
        </p:nvSpPr>
        <p:spPr>
          <a:xfrm>
            <a:off x="1522413" y="1905000"/>
            <a:ext cx="9144000" cy="4267200"/>
          </a:xfrm>
        </p:spPr>
        <p:txBody>
          <a:bodyPr/>
          <a:lstStyle/>
          <a:p>
            <a:r>
              <a:rPr lang="en-US" dirty="0" smtClean="0"/>
              <a:t>Change the units to microns using the “custom” option</a:t>
            </a:r>
            <a:endParaRPr lang="en-US" dirty="0" smtClean="0"/>
          </a:p>
          <a:p>
            <a:endParaRPr lang="en-US" dirty="0"/>
          </a:p>
        </p:txBody>
      </p:sp>
      <p:sp>
        <p:nvSpPr>
          <p:cNvPr id="3" name="Rectangle 2"/>
          <p:cNvSpPr/>
          <p:nvPr/>
        </p:nvSpPr>
        <p:spPr>
          <a:xfrm>
            <a:off x="7533679" y="4061719"/>
            <a:ext cx="900633" cy="470933"/>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71113" y="2433444"/>
            <a:ext cx="2895600" cy="646331"/>
          </a:xfrm>
          <a:prstGeom prst="rect">
            <a:avLst/>
          </a:prstGeom>
          <a:solidFill>
            <a:srgbClr val="FFFF00"/>
          </a:solidFill>
        </p:spPr>
        <p:txBody>
          <a:bodyPr wrap="square" rtlCol="0">
            <a:spAutoFit/>
          </a:bodyPr>
          <a:lstStyle/>
          <a:p>
            <a:r>
              <a:rPr lang="en-US" dirty="0" smtClean="0"/>
              <a:t>We can also use “microns” as our unit of measure.</a:t>
            </a:r>
            <a:endParaRPr lang="en-US" dirty="0"/>
          </a:p>
        </p:txBody>
      </p:sp>
      <p:cxnSp>
        <p:nvCxnSpPr>
          <p:cNvPr id="14" name="Curved Connector 13"/>
          <p:cNvCxnSpPr>
            <a:stCxn id="10" idx="3"/>
          </p:cNvCxnSpPr>
          <p:nvPr/>
        </p:nvCxnSpPr>
        <p:spPr>
          <a:xfrm>
            <a:off x="3966713" y="2756610"/>
            <a:ext cx="3570140" cy="1311485"/>
          </a:xfrm>
          <a:prstGeom prst="curvedConnector3">
            <a:avLst>
              <a:gd name="adj1" fmla="val 5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310" y="3331442"/>
            <a:ext cx="4160122" cy="3163924"/>
          </a:xfrm>
          <a:prstGeom prst="rect">
            <a:avLst/>
          </a:prstGeom>
        </p:spPr>
      </p:pic>
    </p:spTree>
    <p:extLst>
      <p:ext uri="{BB962C8B-B14F-4D97-AF65-F5344CB8AC3E}">
        <p14:creationId xmlns:p14="http://schemas.microsoft.com/office/powerpoint/2010/main" val="129593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469" y="-37197"/>
            <a:ext cx="13007762" cy="6932394"/>
          </a:xfrm>
          <a:prstGeom prst="rect">
            <a:avLst/>
          </a:prstGeom>
        </p:spPr>
      </p:pic>
      <p:sp>
        <p:nvSpPr>
          <p:cNvPr id="3" name="TextBox 2"/>
          <p:cNvSpPr txBox="1"/>
          <p:nvPr/>
        </p:nvSpPr>
        <p:spPr>
          <a:xfrm>
            <a:off x="1065212" y="3438525"/>
            <a:ext cx="2895600" cy="2308324"/>
          </a:xfrm>
          <a:prstGeom prst="rect">
            <a:avLst/>
          </a:prstGeom>
          <a:solidFill>
            <a:srgbClr val="FFFF00"/>
          </a:solidFill>
        </p:spPr>
        <p:txBody>
          <a:bodyPr wrap="square" rtlCol="0">
            <a:spAutoFit/>
          </a:bodyPr>
          <a:lstStyle/>
          <a:p>
            <a:r>
              <a:rPr lang="en-US" dirty="0" smtClean="0"/>
              <a:t>Next we need to eliminate overlaps in the drawing. Otherwise it will make it difficult to extrude. OBTW we also deleted the Diaphragm from the drawing because we are now focused on the circuit.  </a:t>
            </a:r>
            <a:endParaRPr lang="en-US" dirty="0"/>
          </a:p>
        </p:txBody>
      </p:sp>
      <p:sp>
        <p:nvSpPr>
          <p:cNvPr id="4" name="Oval 3"/>
          <p:cNvSpPr/>
          <p:nvPr/>
        </p:nvSpPr>
        <p:spPr>
          <a:xfrm>
            <a:off x="6018212" y="3200400"/>
            <a:ext cx="381000" cy="2286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8761412" y="3200400"/>
            <a:ext cx="381000" cy="2286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845174" y="4554587"/>
            <a:ext cx="249238" cy="39841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845174" y="5105400"/>
            <a:ext cx="249238" cy="39841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150349" y="4522067"/>
            <a:ext cx="249238" cy="39841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9142412" y="5105399"/>
            <a:ext cx="249238" cy="39841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132012" y="1143000"/>
            <a:ext cx="533400" cy="6096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478211" y="469230"/>
            <a:ext cx="2895600" cy="646331"/>
          </a:xfrm>
          <a:prstGeom prst="rect">
            <a:avLst/>
          </a:prstGeom>
          <a:solidFill>
            <a:srgbClr val="FFFF00"/>
          </a:solidFill>
        </p:spPr>
        <p:txBody>
          <a:bodyPr wrap="square" rtlCol="0">
            <a:spAutoFit/>
          </a:bodyPr>
          <a:lstStyle/>
          <a:p>
            <a:r>
              <a:rPr lang="en-US" dirty="0" smtClean="0"/>
              <a:t>Use this tool to clean up the overlaps</a:t>
            </a:r>
            <a:endParaRPr lang="en-US" dirty="0"/>
          </a:p>
        </p:txBody>
      </p:sp>
      <p:cxnSp>
        <p:nvCxnSpPr>
          <p:cNvPr id="12" name="Curved Connector 11"/>
          <p:cNvCxnSpPr>
            <a:stCxn id="11" idx="1"/>
            <a:endCxn id="10" idx="0"/>
          </p:cNvCxnSpPr>
          <p:nvPr/>
        </p:nvCxnSpPr>
        <p:spPr>
          <a:xfrm rot="10800000" flipV="1">
            <a:off x="2398713" y="792396"/>
            <a:ext cx="1079499" cy="350604"/>
          </a:xfrm>
          <a:prstGeom prst="curved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044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469" y="-37197"/>
            <a:ext cx="13007762" cy="6932394"/>
          </a:xfrm>
          <a:prstGeom prst="rect">
            <a:avLst/>
          </a:prstGeom>
        </p:spPr>
      </p:pic>
      <p:sp>
        <p:nvSpPr>
          <p:cNvPr id="3" name="TextBox 2"/>
          <p:cNvSpPr txBox="1"/>
          <p:nvPr/>
        </p:nvSpPr>
        <p:spPr>
          <a:xfrm>
            <a:off x="2208212" y="2782669"/>
            <a:ext cx="2895600" cy="923330"/>
          </a:xfrm>
          <a:prstGeom prst="rect">
            <a:avLst/>
          </a:prstGeom>
          <a:solidFill>
            <a:srgbClr val="FFFF00"/>
          </a:solidFill>
        </p:spPr>
        <p:txBody>
          <a:bodyPr wrap="square" rtlCol="0">
            <a:spAutoFit/>
          </a:bodyPr>
          <a:lstStyle/>
          <a:p>
            <a:r>
              <a:rPr lang="en-US" dirty="0" smtClean="0"/>
              <a:t>We can now build (extrude) the </a:t>
            </a:r>
            <a:r>
              <a:rPr lang="en-US" b="1" i="1" dirty="0" smtClean="0"/>
              <a:t>circuit</a:t>
            </a:r>
            <a:r>
              <a:rPr lang="en-US" dirty="0" smtClean="0"/>
              <a:t>, In this example we will extrude 5UM</a:t>
            </a:r>
            <a:endParaRPr lang="en-US" dirty="0"/>
          </a:p>
        </p:txBody>
      </p:sp>
    </p:spTree>
    <p:extLst>
      <p:ext uri="{BB962C8B-B14F-4D97-AF65-F5344CB8AC3E}">
        <p14:creationId xmlns:p14="http://schemas.microsoft.com/office/powerpoint/2010/main" val="74867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469" y="-37197"/>
            <a:ext cx="13007762" cy="6932394"/>
          </a:xfrm>
          <a:prstGeom prst="rect">
            <a:avLst/>
          </a:prstGeom>
        </p:spPr>
      </p:pic>
      <p:sp>
        <p:nvSpPr>
          <p:cNvPr id="3" name="TextBox 2"/>
          <p:cNvSpPr txBox="1"/>
          <p:nvPr/>
        </p:nvSpPr>
        <p:spPr>
          <a:xfrm>
            <a:off x="2208212" y="2782669"/>
            <a:ext cx="2895600" cy="2031325"/>
          </a:xfrm>
          <a:prstGeom prst="rect">
            <a:avLst/>
          </a:prstGeom>
          <a:solidFill>
            <a:srgbClr val="FFFF00"/>
          </a:solidFill>
        </p:spPr>
        <p:txBody>
          <a:bodyPr wrap="square" rtlCol="0">
            <a:spAutoFit/>
          </a:bodyPr>
          <a:lstStyle/>
          <a:p>
            <a:r>
              <a:rPr lang="en-US" dirty="0" smtClean="0"/>
              <a:t>In an isometric view the </a:t>
            </a:r>
            <a:r>
              <a:rPr lang="en-US" b="1" i="1" dirty="0" smtClean="0"/>
              <a:t>circuit</a:t>
            </a:r>
            <a:r>
              <a:rPr lang="en-US" dirty="0" smtClean="0"/>
              <a:t> looks good, next we do </a:t>
            </a:r>
            <a:r>
              <a:rPr lang="en-US" dirty="0"/>
              <a:t>the “</a:t>
            </a:r>
            <a:r>
              <a:rPr lang="en-US" b="1" i="1" dirty="0"/>
              <a:t>diaphragm</a:t>
            </a:r>
            <a:r>
              <a:rPr lang="en-US" dirty="0"/>
              <a:t>” </a:t>
            </a:r>
            <a:r>
              <a:rPr lang="en-US" dirty="0" smtClean="0"/>
              <a:t>and it will be 1UM, also we will make it 2200UM square, i.e.  A little bit bigger than the circuit.</a:t>
            </a:r>
            <a:endParaRPr lang="en-US" dirty="0"/>
          </a:p>
        </p:txBody>
      </p:sp>
    </p:spTree>
    <p:extLst>
      <p:ext uri="{BB962C8B-B14F-4D97-AF65-F5344CB8AC3E}">
        <p14:creationId xmlns:p14="http://schemas.microsoft.com/office/powerpoint/2010/main" val="46195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469" y="-37197"/>
            <a:ext cx="13007762" cy="6932394"/>
          </a:xfrm>
          <a:prstGeom prst="rect">
            <a:avLst/>
          </a:prstGeom>
        </p:spPr>
      </p:pic>
      <p:sp>
        <p:nvSpPr>
          <p:cNvPr id="3" name="TextBox 2"/>
          <p:cNvSpPr txBox="1"/>
          <p:nvPr/>
        </p:nvSpPr>
        <p:spPr>
          <a:xfrm>
            <a:off x="2208212" y="2782669"/>
            <a:ext cx="2895600" cy="1200329"/>
          </a:xfrm>
          <a:prstGeom prst="rect">
            <a:avLst/>
          </a:prstGeom>
          <a:solidFill>
            <a:srgbClr val="FFFF00"/>
          </a:solidFill>
        </p:spPr>
        <p:txBody>
          <a:bodyPr wrap="square" rtlCol="0">
            <a:spAutoFit/>
          </a:bodyPr>
          <a:lstStyle/>
          <a:p>
            <a:r>
              <a:rPr lang="en-US" dirty="0" smtClean="0"/>
              <a:t>In an isometric view </a:t>
            </a:r>
            <a:r>
              <a:rPr lang="en-US" dirty="0"/>
              <a:t>the </a:t>
            </a:r>
            <a:r>
              <a:rPr lang="en-US" b="1" i="1" dirty="0"/>
              <a:t>diaphragm</a:t>
            </a:r>
            <a:r>
              <a:rPr lang="en-US" dirty="0"/>
              <a:t> </a:t>
            </a:r>
            <a:r>
              <a:rPr lang="en-US" dirty="0" smtClean="0"/>
              <a:t>looks good, next we do the “</a:t>
            </a:r>
            <a:r>
              <a:rPr lang="en-US" b="1" i="1" dirty="0" smtClean="0"/>
              <a:t>wafer</a:t>
            </a:r>
            <a:r>
              <a:rPr lang="en-US" dirty="0" smtClean="0"/>
              <a:t>” and it will be 500UM</a:t>
            </a:r>
            <a:endParaRPr lang="en-US" dirty="0"/>
          </a:p>
        </p:txBody>
      </p:sp>
    </p:spTree>
    <p:extLst>
      <p:ext uri="{BB962C8B-B14F-4D97-AF65-F5344CB8AC3E}">
        <p14:creationId xmlns:p14="http://schemas.microsoft.com/office/powerpoint/2010/main" val="279262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3D Models help student visualize the device</a:t>
            </a:r>
            <a:endParaRPr lang="en-US" dirty="0"/>
          </a:p>
        </p:txBody>
      </p:sp>
      <p:sp>
        <p:nvSpPr>
          <p:cNvPr id="14" name="Content Placeholder 13"/>
          <p:cNvSpPr>
            <a:spLocks noGrp="1"/>
          </p:cNvSpPr>
          <p:nvPr>
            <p:ph idx="1"/>
          </p:nvPr>
        </p:nvSpPr>
        <p:spPr/>
        <p:txBody>
          <a:bodyPr/>
          <a:lstStyle/>
          <a:p>
            <a:r>
              <a:rPr lang="en-US" dirty="0" smtClean="0"/>
              <a:t>To visualize a part it is often helpful to use a 3D model</a:t>
            </a:r>
          </a:p>
          <a:p>
            <a:r>
              <a:rPr lang="en-US" dirty="0" smtClean="0"/>
              <a:t>The SCME Pressure Sensor model is pretty straight forward but we could better used a model to understand its construction.</a:t>
            </a:r>
          </a:p>
          <a:p>
            <a:r>
              <a:rPr lang="en-US" dirty="0" smtClean="0"/>
              <a:t>Can we use Solidworks (a popular 3D modeling tool) and the mask to create a model?</a:t>
            </a:r>
            <a:endParaRPr lang="en-US" dirty="0"/>
          </a:p>
        </p:txBody>
      </p:sp>
    </p:spTree>
    <p:extLst>
      <p:ext uri="{BB962C8B-B14F-4D97-AF65-F5344CB8AC3E}">
        <p14:creationId xmlns:p14="http://schemas.microsoft.com/office/powerpoint/2010/main" val="321187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469" y="-37197"/>
            <a:ext cx="13007762" cy="6932394"/>
          </a:xfrm>
          <a:prstGeom prst="rect">
            <a:avLst/>
          </a:prstGeom>
        </p:spPr>
      </p:pic>
      <p:sp>
        <p:nvSpPr>
          <p:cNvPr id="3" name="TextBox 2"/>
          <p:cNvSpPr txBox="1"/>
          <p:nvPr/>
        </p:nvSpPr>
        <p:spPr>
          <a:xfrm>
            <a:off x="2208212" y="2782669"/>
            <a:ext cx="2895600" cy="2031325"/>
          </a:xfrm>
          <a:prstGeom prst="rect">
            <a:avLst/>
          </a:prstGeom>
          <a:solidFill>
            <a:srgbClr val="FFFF00"/>
          </a:solidFill>
        </p:spPr>
        <p:txBody>
          <a:bodyPr wrap="square" rtlCol="0">
            <a:spAutoFit/>
          </a:bodyPr>
          <a:lstStyle/>
          <a:p>
            <a:r>
              <a:rPr lang="en-US" dirty="0" smtClean="0"/>
              <a:t>In an isometric view </a:t>
            </a:r>
            <a:r>
              <a:rPr lang="en-US" dirty="0"/>
              <a:t>the </a:t>
            </a:r>
            <a:r>
              <a:rPr lang="en-US" b="1" i="1" dirty="0" smtClean="0"/>
              <a:t>wafer</a:t>
            </a:r>
            <a:r>
              <a:rPr lang="en-US" dirty="0" smtClean="0"/>
              <a:t> looks good but now we need to add the </a:t>
            </a:r>
            <a:r>
              <a:rPr lang="en-US" b="1" i="1" dirty="0" smtClean="0"/>
              <a:t>cavity </a:t>
            </a:r>
            <a:r>
              <a:rPr lang="en-US" dirty="0" smtClean="0"/>
              <a:t>through the wafer so that the angle between the bottom of the wafer and the cavity wall is 54.7 degrees. </a:t>
            </a:r>
            <a:endParaRPr lang="en-US" dirty="0"/>
          </a:p>
        </p:txBody>
      </p:sp>
    </p:spTree>
    <p:extLst>
      <p:ext uri="{BB962C8B-B14F-4D97-AF65-F5344CB8AC3E}">
        <p14:creationId xmlns:p14="http://schemas.microsoft.com/office/powerpoint/2010/main" val="223018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469" y="-37197"/>
            <a:ext cx="13007762" cy="6932394"/>
          </a:xfrm>
          <a:prstGeom prst="rect">
            <a:avLst/>
          </a:prstGeom>
        </p:spPr>
      </p:pic>
      <p:sp>
        <p:nvSpPr>
          <p:cNvPr id="3" name="TextBox 2"/>
          <p:cNvSpPr txBox="1"/>
          <p:nvPr/>
        </p:nvSpPr>
        <p:spPr>
          <a:xfrm>
            <a:off x="2208212" y="2782669"/>
            <a:ext cx="2895600" cy="1200329"/>
          </a:xfrm>
          <a:prstGeom prst="rect">
            <a:avLst/>
          </a:prstGeom>
          <a:solidFill>
            <a:srgbClr val="FFFF00"/>
          </a:solidFill>
        </p:spPr>
        <p:txBody>
          <a:bodyPr wrap="square" rtlCol="0">
            <a:spAutoFit/>
          </a:bodyPr>
          <a:lstStyle/>
          <a:p>
            <a:r>
              <a:rPr lang="en-US" dirty="0" smtClean="0"/>
              <a:t>Draw the top of the </a:t>
            </a:r>
            <a:r>
              <a:rPr lang="en-US" b="1" i="1" dirty="0" smtClean="0"/>
              <a:t>cavity</a:t>
            </a:r>
            <a:r>
              <a:rPr lang="en-US" dirty="0" smtClean="0"/>
              <a:t> as a 1000UM square centered at the center of the </a:t>
            </a:r>
            <a:r>
              <a:rPr lang="en-US" b="1" i="1" dirty="0" smtClean="0"/>
              <a:t>wafer</a:t>
            </a:r>
            <a:endParaRPr lang="en-US" b="1" i="1" dirty="0"/>
          </a:p>
        </p:txBody>
      </p:sp>
    </p:spTree>
    <p:extLst>
      <p:ext uri="{BB962C8B-B14F-4D97-AF65-F5344CB8AC3E}">
        <p14:creationId xmlns:p14="http://schemas.microsoft.com/office/powerpoint/2010/main" val="322066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469" y="-37197"/>
            <a:ext cx="13007762" cy="6932394"/>
          </a:xfrm>
          <a:prstGeom prst="rect">
            <a:avLst/>
          </a:prstGeom>
        </p:spPr>
      </p:pic>
      <p:sp>
        <p:nvSpPr>
          <p:cNvPr id="3" name="TextBox 2"/>
          <p:cNvSpPr txBox="1"/>
          <p:nvPr/>
        </p:nvSpPr>
        <p:spPr>
          <a:xfrm>
            <a:off x="2208212" y="2782669"/>
            <a:ext cx="2895600" cy="923330"/>
          </a:xfrm>
          <a:prstGeom prst="rect">
            <a:avLst/>
          </a:prstGeom>
          <a:solidFill>
            <a:srgbClr val="FFFF00"/>
          </a:solidFill>
        </p:spPr>
        <p:txBody>
          <a:bodyPr wrap="square" rtlCol="0">
            <a:spAutoFit/>
          </a:bodyPr>
          <a:lstStyle/>
          <a:p>
            <a:r>
              <a:rPr lang="en-US" dirty="0" smtClean="0"/>
              <a:t>The do a extrude cut at </a:t>
            </a:r>
          </a:p>
          <a:p>
            <a:r>
              <a:rPr lang="en-US" dirty="0" smtClean="0"/>
              <a:t>90-54.7 – 35.3 outward, through all</a:t>
            </a:r>
            <a:endParaRPr lang="en-US" b="1" i="1" dirty="0"/>
          </a:p>
        </p:txBody>
      </p:sp>
    </p:spTree>
    <p:extLst>
      <p:ext uri="{BB962C8B-B14F-4D97-AF65-F5344CB8AC3E}">
        <p14:creationId xmlns:p14="http://schemas.microsoft.com/office/powerpoint/2010/main" val="1562711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469" y="-37197"/>
            <a:ext cx="13007762" cy="6932394"/>
          </a:xfrm>
          <a:prstGeom prst="rect">
            <a:avLst/>
          </a:prstGeom>
        </p:spPr>
      </p:pic>
      <p:sp>
        <p:nvSpPr>
          <p:cNvPr id="3" name="TextBox 2"/>
          <p:cNvSpPr txBox="1"/>
          <p:nvPr/>
        </p:nvSpPr>
        <p:spPr>
          <a:xfrm>
            <a:off x="2208212" y="2782669"/>
            <a:ext cx="2895600" cy="369332"/>
          </a:xfrm>
          <a:prstGeom prst="rect">
            <a:avLst/>
          </a:prstGeom>
          <a:solidFill>
            <a:srgbClr val="FFFF00"/>
          </a:solidFill>
        </p:spPr>
        <p:txBody>
          <a:bodyPr wrap="square" rtlCol="0">
            <a:spAutoFit/>
          </a:bodyPr>
          <a:lstStyle/>
          <a:p>
            <a:r>
              <a:rPr lang="en-US" dirty="0" smtClean="0"/>
              <a:t>This is what it looks like. </a:t>
            </a:r>
            <a:endParaRPr lang="en-US" b="1" i="1" dirty="0"/>
          </a:p>
        </p:txBody>
      </p:sp>
    </p:spTree>
    <p:extLst>
      <p:ext uri="{BB962C8B-B14F-4D97-AF65-F5344CB8AC3E}">
        <p14:creationId xmlns:p14="http://schemas.microsoft.com/office/powerpoint/2010/main" val="4760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469" y="-37197"/>
            <a:ext cx="13007762" cy="6932394"/>
          </a:xfrm>
          <a:prstGeom prst="rect">
            <a:avLst/>
          </a:prstGeom>
        </p:spPr>
      </p:pic>
      <p:sp>
        <p:nvSpPr>
          <p:cNvPr id="3" name="TextBox 2"/>
          <p:cNvSpPr txBox="1"/>
          <p:nvPr/>
        </p:nvSpPr>
        <p:spPr>
          <a:xfrm>
            <a:off x="9066212" y="3069193"/>
            <a:ext cx="2895600" cy="1200329"/>
          </a:xfrm>
          <a:prstGeom prst="rect">
            <a:avLst/>
          </a:prstGeom>
          <a:solidFill>
            <a:srgbClr val="FFFF00"/>
          </a:solidFill>
        </p:spPr>
        <p:txBody>
          <a:bodyPr wrap="square" rtlCol="0">
            <a:spAutoFit/>
          </a:bodyPr>
          <a:lstStyle/>
          <a:p>
            <a:r>
              <a:rPr lang="en-US" dirty="0" smtClean="0"/>
              <a:t>A measurement of the angle of the cavity wall shows the desired 54.7 degrees so the wafer with cavity is done</a:t>
            </a:r>
            <a:endParaRPr lang="en-US" b="1" i="1" dirty="0"/>
          </a:p>
        </p:txBody>
      </p:sp>
    </p:spTree>
    <p:extLst>
      <p:ext uri="{BB962C8B-B14F-4D97-AF65-F5344CB8AC3E}">
        <p14:creationId xmlns:p14="http://schemas.microsoft.com/office/powerpoint/2010/main" val="259360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3D Models help student visualize the device</a:t>
            </a:r>
            <a:endParaRPr lang="en-US" dirty="0"/>
          </a:p>
        </p:txBody>
      </p:sp>
      <p:sp>
        <p:nvSpPr>
          <p:cNvPr id="14" name="Content Placeholder 13"/>
          <p:cNvSpPr>
            <a:spLocks noGrp="1"/>
          </p:cNvSpPr>
          <p:nvPr>
            <p:ph idx="1"/>
          </p:nvPr>
        </p:nvSpPr>
        <p:spPr/>
        <p:txBody>
          <a:bodyPr/>
          <a:lstStyle/>
          <a:p>
            <a:r>
              <a:rPr lang="en-US" dirty="0" smtClean="0"/>
              <a:t>At this point the hard work is done. An Assembly can be colored, created and parts mated to create the 3D model of the SCME Pressure Sensor.  </a:t>
            </a:r>
            <a:endParaRPr lang="en-US" dirty="0"/>
          </a:p>
        </p:txBody>
      </p:sp>
      <p:pic>
        <p:nvPicPr>
          <p:cNvPr id="5" name="Picture 4"/>
          <p:cNvPicPr>
            <a:picLocks noChangeAspect="1"/>
          </p:cNvPicPr>
          <p:nvPr/>
        </p:nvPicPr>
        <p:blipFill>
          <a:blip r:embed="rId2"/>
          <a:stretch>
            <a:fillRect/>
          </a:stretch>
        </p:blipFill>
        <p:spPr>
          <a:xfrm>
            <a:off x="4494212" y="2819400"/>
            <a:ext cx="7118350" cy="3793674"/>
          </a:xfrm>
          <a:prstGeom prst="rect">
            <a:avLst/>
          </a:prstGeom>
        </p:spPr>
      </p:pic>
    </p:spTree>
    <p:extLst>
      <p:ext uri="{BB962C8B-B14F-4D97-AF65-F5344CB8AC3E}">
        <p14:creationId xmlns:p14="http://schemas.microsoft.com/office/powerpoint/2010/main" val="2289199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3D Models help student visualize the device</a:t>
            </a:r>
            <a:endParaRPr lang="en-US" dirty="0"/>
          </a:p>
        </p:txBody>
      </p:sp>
      <p:sp>
        <p:nvSpPr>
          <p:cNvPr id="6" name="Rectangle 5"/>
          <p:cNvSpPr/>
          <p:nvPr/>
        </p:nvSpPr>
        <p:spPr>
          <a:xfrm>
            <a:off x="455338" y="3432779"/>
            <a:ext cx="3280193" cy="830997"/>
          </a:xfrm>
          <a:prstGeom prst="rect">
            <a:avLst/>
          </a:prstGeom>
        </p:spPr>
        <p:txBody>
          <a:bodyPr wrap="none">
            <a:spAutoFit/>
          </a:bodyPr>
          <a:lstStyle/>
          <a:p>
            <a:r>
              <a:rPr lang="en-US" sz="1600" dirty="0" smtClean="0">
                <a:solidFill>
                  <a:srgbClr val="000099"/>
                </a:solidFill>
              </a:rPr>
              <a:t>http</a:t>
            </a:r>
            <a:r>
              <a:rPr lang="en-US" sz="1600" dirty="0">
                <a:solidFill>
                  <a:srgbClr val="000099"/>
                </a:solidFill>
              </a:rPr>
              <a:t>://scme-support.org</a:t>
            </a:r>
            <a:r>
              <a:rPr lang="en-US" sz="1600" dirty="0" smtClean="0">
                <a:solidFill>
                  <a:srgbClr val="000099"/>
                </a:solidFill>
              </a:rPr>
              <a:t>/</a:t>
            </a:r>
          </a:p>
          <a:p>
            <a:r>
              <a:rPr lang="en-US" sz="1600" dirty="0" smtClean="0">
                <a:solidFill>
                  <a:srgbClr val="000099"/>
                </a:solidFill>
              </a:rPr>
              <a:t>http</a:t>
            </a:r>
            <a:r>
              <a:rPr lang="en-US" sz="1600" dirty="0">
                <a:solidFill>
                  <a:srgbClr val="000099"/>
                </a:solidFill>
              </a:rPr>
              <a:t>://www.ivytech-mems.org</a:t>
            </a:r>
            <a:r>
              <a:rPr lang="en-US" sz="1600" dirty="0" smtClean="0">
                <a:solidFill>
                  <a:srgbClr val="000099"/>
                </a:solidFill>
              </a:rPr>
              <a:t>/</a:t>
            </a:r>
          </a:p>
          <a:p>
            <a:r>
              <a:rPr lang="en-US" sz="1600" dirty="0" smtClean="0">
                <a:solidFill>
                  <a:srgbClr val="000099"/>
                </a:solidFill>
              </a:rPr>
              <a:t>http</a:t>
            </a:r>
            <a:r>
              <a:rPr lang="en-US" sz="1600" dirty="0">
                <a:solidFill>
                  <a:srgbClr val="000099"/>
                </a:solidFill>
              </a:rPr>
              <a:t>://faculty.ivytech.edu/~abell118</a:t>
            </a:r>
            <a:r>
              <a:rPr lang="en-US" sz="1600" dirty="0" smtClean="0">
                <a:solidFill>
                  <a:srgbClr val="000099"/>
                </a:solidFill>
              </a:rPr>
              <a:t>/</a:t>
            </a:r>
          </a:p>
        </p:txBody>
      </p:sp>
      <p:sp>
        <p:nvSpPr>
          <p:cNvPr id="7" name="Rectangle 2"/>
          <p:cNvSpPr>
            <a:spLocks noChangeArrowheads="1"/>
          </p:cNvSpPr>
          <p:nvPr/>
        </p:nvSpPr>
        <p:spPr bwMode="auto">
          <a:xfrm>
            <a:off x="469130" y="4483218"/>
            <a:ext cx="419537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Andy Bell</a:t>
            </a:r>
            <a:endParaRPr kumimoji="0" lang="en-US" sz="800" b="0" i="0" u="none" strike="noStrike" cap="none" normalizeH="0" baseline="0" dirty="0" smtClean="0">
              <a:ln>
                <a:noFill/>
              </a:ln>
              <a:solidFill>
                <a:srgbClr val="0066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Department Chair – Engineering</a:t>
            </a:r>
            <a:endParaRPr kumimoji="0" lang="en-US" sz="800" b="0" i="0" u="none" strike="noStrike" cap="none" normalizeH="0" baseline="0" dirty="0" smtClean="0">
              <a:ln>
                <a:noFill/>
              </a:ln>
              <a:solidFill>
                <a:srgbClr val="0066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Ivy Tech Community College – Northeast</a:t>
            </a:r>
            <a:endParaRPr kumimoji="0" lang="en-US" sz="800" b="0" i="0" u="none" strike="noStrike" cap="none" normalizeH="0" baseline="0" dirty="0" smtClean="0">
              <a:ln>
                <a:noFill/>
              </a:ln>
              <a:solidFill>
                <a:srgbClr val="0066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Phone: 260-481-2288  : Fax: 260-480-2052 :  abell118@ivytech.edu</a:t>
            </a:r>
            <a:endParaRPr kumimoji="0" lang="en-US" sz="800" b="0" i="0" u="none" strike="noStrike" cap="none" normalizeH="0" baseline="0" dirty="0" smtClean="0">
              <a:ln>
                <a:noFill/>
              </a:ln>
              <a:solidFill>
                <a:srgbClr val="0066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SDKB Technology Center, Room TC1240R, 3800 N. Anthony Blvd.,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Fort Wayne, IN 46805</a:t>
            </a:r>
            <a:endParaRPr kumimoji="0" lang="en-US" sz="800" b="0" i="0" u="none" strike="noStrike" cap="none" normalizeH="0" baseline="0" dirty="0" smtClean="0">
              <a:ln>
                <a:noFill/>
              </a:ln>
              <a:solidFill>
                <a:srgbClr val="0066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pic>
        <p:nvPicPr>
          <p:cNvPr id="8" name="Picture 1" descr="cid:image001.png@01D1E67B.74A4101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85335" y="5753100"/>
            <a:ext cx="2000250" cy="5715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43729" y="2604161"/>
            <a:ext cx="2282613" cy="646331"/>
          </a:xfrm>
          <a:prstGeom prst="rect">
            <a:avLst/>
          </a:prstGeom>
          <a:noFill/>
        </p:spPr>
        <p:txBody>
          <a:bodyPr wrap="none" rtlCol="0">
            <a:spAutoFit/>
          </a:bodyPr>
          <a:lstStyle/>
          <a:p>
            <a:r>
              <a:rPr lang="en-US" sz="3600" dirty="0" smtClean="0"/>
              <a:t>Questions?</a:t>
            </a:r>
            <a:endParaRPr lang="en-US" sz="36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9012" y="1752600"/>
            <a:ext cx="3426227" cy="18288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4413" y="3276600"/>
            <a:ext cx="3055396" cy="18288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06173" y="4572000"/>
            <a:ext cx="3521312" cy="1828800"/>
          </a:xfrm>
          <a:prstGeom prst="rect">
            <a:avLst/>
          </a:prstGeom>
        </p:spPr>
      </p:pic>
      <p:sp>
        <p:nvSpPr>
          <p:cNvPr id="11" name="TextBox 10"/>
          <p:cNvSpPr txBox="1"/>
          <p:nvPr/>
        </p:nvSpPr>
        <p:spPr>
          <a:xfrm>
            <a:off x="9618201" y="3593068"/>
            <a:ext cx="1436227" cy="369332"/>
          </a:xfrm>
          <a:prstGeom prst="rect">
            <a:avLst/>
          </a:prstGeom>
          <a:noFill/>
        </p:spPr>
        <p:txBody>
          <a:bodyPr wrap="none" rtlCol="0">
            <a:spAutoFit/>
          </a:bodyPr>
          <a:lstStyle/>
          <a:p>
            <a:r>
              <a:rPr lang="en-US" dirty="0" smtClean="0"/>
              <a:t>BCC Unit Cell</a:t>
            </a:r>
            <a:endParaRPr lang="en-US" dirty="0"/>
          </a:p>
        </p:txBody>
      </p:sp>
      <p:sp>
        <p:nvSpPr>
          <p:cNvPr id="15" name="TextBox 14"/>
          <p:cNvSpPr txBox="1"/>
          <p:nvPr/>
        </p:nvSpPr>
        <p:spPr>
          <a:xfrm>
            <a:off x="6903997" y="5105400"/>
            <a:ext cx="1436227" cy="369332"/>
          </a:xfrm>
          <a:prstGeom prst="rect">
            <a:avLst/>
          </a:prstGeom>
          <a:noFill/>
        </p:spPr>
        <p:txBody>
          <a:bodyPr wrap="none" rtlCol="0">
            <a:spAutoFit/>
          </a:bodyPr>
          <a:lstStyle/>
          <a:p>
            <a:r>
              <a:rPr lang="en-US" dirty="0" smtClean="0"/>
              <a:t>FCC Unit Cell</a:t>
            </a:r>
            <a:endParaRPr lang="en-US" dirty="0"/>
          </a:p>
        </p:txBody>
      </p:sp>
      <p:sp>
        <p:nvSpPr>
          <p:cNvPr id="16" name="TextBox 15"/>
          <p:cNvSpPr txBox="1"/>
          <p:nvPr/>
        </p:nvSpPr>
        <p:spPr>
          <a:xfrm>
            <a:off x="9548715" y="6368534"/>
            <a:ext cx="1451295" cy="369332"/>
          </a:xfrm>
          <a:prstGeom prst="rect">
            <a:avLst/>
          </a:prstGeom>
          <a:noFill/>
        </p:spPr>
        <p:txBody>
          <a:bodyPr wrap="none" rtlCol="0">
            <a:spAutoFit/>
          </a:bodyPr>
          <a:lstStyle/>
          <a:p>
            <a:r>
              <a:rPr lang="en-US" dirty="0" smtClean="0"/>
              <a:t>HCP Unit Cell</a:t>
            </a:r>
            <a:endParaRPr lang="en-US" dirty="0"/>
          </a:p>
        </p:txBody>
      </p:sp>
    </p:spTree>
    <p:extLst>
      <p:ext uri="{BB962C8B-B14F-4D97-AF65-F5344CB8AC3E}">
        <p14:creationId xmlns:p14="http://schemas.microsoft.com/office/powerpoint/2010/main" val="117371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3766" y="5654"/>
            <a:ext cx="12836356" cy="6846692"/>
          </a:xfrm>
          <a:prstGeom prst="rect">
            <a:avLst/>
          </a:prstGeom>
        </p:spPr>
      </p:pic>
      <p:sp>
        <p:nvSpPr>
          <p:cNvPr id="3" name="TextBox 2"/>
          <p:cNvSpPr txBox="1"/>
          <p:nvPr/>
        </p:nvSpPr>
        <p:spPr>
          <a:xfrm>
            <a:off x="6898236" y="1981200"/>
            <a:ext cx="4072976" cy="1477328"/>
          </a:xfrm>
          <a:prstGeom prst="rect">
            <a:avLst/>
          </a:prstGeom>
          <a:solidFill>
            <a:srgbClr val="FFFF00"/>
          </a:solidFill>
        </p:spPr>
        <p:txBody>
          <a:bodyPr wrap="square" rtlCol="0">
            <a:spAutoFit/>
          </a:bodyPr>
          <a:lstStyle/>
          <a:p>
            <a:r>
              <a:rPr lang="en-US" dirty="0" smtClean="0"/>
              <a:t>This is the original mask drawing opened in AutoCAD but it was not designed in AutoCAD so there are some issues that make it difficult to use in its original for to create a 3D model.</a:t>
            </a:r>
            <a:endParaRPr lang="en-US" dirty="0"/>
          </a:p>
        </p:txBody>
      </p:sp>
    </p:spTree>
    <p:extLst>
      <p:ext uri="{BB962C8B-B14F-4D97-AF65-F5344CB8AC3E}">
        <p14:creationId xmlns:p14="http://schemas.microsoft.com/office/powerpoint/2010/main" val="235115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 Import the mask into Solidworks</a:t>
            </a:r>
            <a:endParaRPr lang="en-US" dirty="0"/>
          </a:p>
        </p:txBody>
      </p:sp>
      <p:sp>
        <p:nvSpPr>
          <p:cNvPr id="5" name="Content Placeholder 13"/>
          <p:cNvSpPr>
            <a:spLocks noGrp="1"/>
          </p:cNvSpPr>
          <p:nvPr>
            <p:ph idx="1"/>
          </p:nvPr>
        </p:nvSpPr>
        <p:spPr>
          <a:xfrm>
            <a:off x="1522413" y="1905000"/>
            <a:ext cx="9144000" cy="4267200"/>
          </a:xfrm>
        </p:spPr>
        <p:txBody>
          <a:bodyPr/>
          <a:lstStyle/>
          <a:p>
            <a:r>
              <a:rPr lang="en-US" dirty="0" smtClean="0"/>
              <a:t>Solidworks can open a DWG file. </a:t>
            </a:r>
          </a:p>
          <a:p>
            <a:endParaRPr lang="en-US" dirty="0"/>
          </a:p>
        </p:txBody>
      </p:sp>
      <p:pic>
        <p:nvPicPr>
          <p:cNvPr id="4" name="Picture 3"/>
          <p:cNvPicPr>
            <a:picLocks noChangeAspect="1"/>
          </p:cNvPicPr>
          <p:nvPr/>
        </p:nvPicPr>
        <p:blipFill>
          <a:blip r:embed="rId2"/>
          <a:stretch>
            <a:fillRect/>
          </a:stretch>
        </p:blipFill>
        <p:spPr>
          <a:xfrm>
            <a:off x="3772218" y="2360080"/>
            <a:ext cx="4644390" cy="3028950"/>
          </a:xfrm>
          <a:prstGeom prst="rect">
            <a:avLst/>
          </a:prstGeom>
        </p:spPr>
      </p:pic>
      <p:pic>
        <p:nvPicPr>
          <p:cNvPr id="6" name="Picture 5"/>
          <p:cNvPicPr>
            <a:picLocks noChangeAspect="1"/>
          </p:cNvPicPr>
          <p:nvPr/>
        </p:nvPicPr>
        <p:blipFill>
          <a:blip r:embed="rId3"/>
          <a:stretch>
            <a:fillRect/>
          </a:stretch>
        </p:blipFill>
        <p:spPr>
          <a:xfrm>
            <a:off x="7422408" y="3802289"/>
            <a:ext cx="4324350" cy="282022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068" y="2360080"/>
            <a:ext cx="3219450" cy="3238500"/>
          </a:xfrm>
          <a:prstGeom prst="rect">
            <a:avLst/>
          </a:prstGeom>
        </p:spPr>
      </p:pic>
    </p:spTree>
    <p:extLst>
      <p:ext uri="{BB962C8B-B14F-4D97-AF65-F5344CB8AC3E}">
        <p14:creationId xmlns:p14="http://schemas.microsoft.com/office/powerpoint/2010/main" val="165755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stretch>
            <a:fillRect/>
          </a:stretch>
        </p:blipFill>
        <p:spPr>
          <a:xfrm>
            <a:off x="-409469" y="-37197"/>
            <a:ext cx="13007762" cy="6932394"/>
          </a:xfrm>
          <a:prstGeom prst="rect">
            <a:avLst/>
          </a:prstGeom>
        </p:spPr>
      </p:pic>
      <p:sp>
        <p:nvSpPr>
          <p:cNvPr id="4" name="TextBox 3"/>
          <p:cNvSpPr txBox="1"/>
          <p:nvPr/>
        </p:nvSpPr>
        <p:spPr>
          <a:xfrm>
            <a:off x="9213002" y="2362200"/>
            <a:ext cx="2825010" cy="1754326"/>
          </a:xfrm>
          <a:prstGeom prst="rect">
            <a:avLst/>
          </a:prstGeom>
          <a:solidFill>
            <a:srgbClr val="FFFF00"/>
          </a:solidFill>
        </p:spPr>
        <p:txBody>
          <a:bodyPr wrap="square" rtlCol="0">
            <a:spAutoFit/>
          </a:bodyPr>
          <a:lstStyle/>
          <a:p>
            <a:r>
              <a:rPr lang="en-US" dirty="0" smtClean="0"/>
              <a:t>In Solidworks delete the portions of the mask you do not need. In our case part of the mask contains “block: so we will delete the 20UM, 80UM and 40uM blocks</a:t>
            </a:r>
            <a:endParaRPr lang="en-US" dirty="0"/>
          </a:p>
        </p:txBody>
      </p:sp>
    </p:spTree>
    <p:extLst>
      <p:ext uri="{BB962C8B-B14F-4D97-AF65-F5344CB8AC3E}">
        <p14:creationId xmlns:p14="http://schemas.microsoft.com/office/powerpoint/2010/main" val="125911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409469" y="-37197"/>
            <a:ext cx="13007762" cy="6932394"/>
          </a:xfrm>
          <a:prstGeom prst="rect">
            <a:avLst/>
          </a:prstGeom>
        </p:spPr>
      </p:pic>
      <p:sp>
        <p:nvSpPr>
          <p:cNvPr id="6" name="TextBox 5"/>
          <p:cNvSpPr txBox="1"/>
          <p:nvPr/>
        </p:nvSpPr>
        <p:spPr>
          <a:xfrm>
            <a:off x="9213002" y="2362200"/>
            <a:ext cx="2825010" cy="1754326"/>
          </a:xfrm>
          <a:prstGeom prst="rect">
            <a:avLst/>
          </a:prstGeom>
          <a:solidFill>
            <a:srgbClr val="FFFF00"/>
          </a:solidFill>
        </p:spPr>
        <p:txBody>
          <a:bodyPr wrap="square" rtlCol="0">
            <a:spAutoFit/>
          </a:bodyPr>
          <a:lstStyle/>
          <a:p>
            <a:r>
              <a:rPr lang="en-US" dirty="0" smtClean="0"/>
              <a:t>In Solidworks delete the portions of the mask you do not need. In our case part of the mask contains “block: so we will delete the 20UM, 80UM and 40uM blocks</a:t>
            </a:r>
            <a:endParaRPr lang="en-US" dirty="0"/>
          </a:p>
        </p:txBody>
      </p:sp>
    </p:spTree>
    <p:extLst>
      <p:ext uri="{BB962C8B-B14F-4D97-AF65-F5344CB8AC3E}">
        <p14:creationId xmlns:p14="http://schemas.microsoft.com/office/powerpoint/2010/main" val="241048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409469" y="-37197"/>
            <a:ext cx="13007762" cy="6932394"/>
          </a:xfrm>
          <a:prstGeom prst="rect">
            <a:avLst/>
          </a:prstGeom>
        </p:spPr>
      </p:pic>
      <p:sp>
        <p:nvSpPr>
          <p:cNvPr id="6" name="TextBox 5"/>
          <p:cNvSpPr txBox="1"/>
          <p:nvPr/>
        </p:nvSpPr>
        <p:spPr>
          <a:xfrm>
            <a:off x="9213002" y="2362200"/>
            <a:ext cx="2825010" cy="1754326"/>
          </a:xfrm>
          <a:prstGeom prst="rect">
            <a:avLst/>
          </a:prstGeom>
          <a:solidFill>
            <a:srgbClr val="FFFF00"/>
          </a:solidFill>
        </p:spPr>
        <p:txBody>
          <a:bodyPr wrap="square" rtlCol="0">
            <a:spAutoFit/>
          </a:bodyPr>
          <a:lstStyle/>
          <a:p>
            <a:r>
              <a:rPr lang="en-US" dirty="0" smtClean="0"/>
              <a:t>In Solidworks delete the portions of the mask you do not need. In our case part of the mask contains “block: so we will delete the 20UM, 80UM and 40uM blocks</a:t>
            </a:r>
            <a:endParaRPr lang="en-US" dirty="0"/>
          </a:p>
        </p:txBody>
      </p:sp>
    </p:spTree>
    <p:extLst>
      <p:ext uri="{BB962C8B-B14F-4D97-AF65-F5344CB8AC3E}">
        <p14:creationId xmlns:p14="http://schemas.microsoft.com/office/powerpoint/2010/main" val="3236314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9469" y="-37197"/>
            <a:ext cx="13007762" cy="6932394"/>
          </a:xfrm>
          <a:prstGeom prst="rect">
            <a:avLst/>
          </a:prstGeom>
        </p:spPr>
      </p:pic>
      <p:sp>
        <p:nvSpPr>
          <p:cNvPr id="4" name="TextBox 3"/>
          <p:cNvSpPr txBox="1"/>
          <p:nvPr/>
        </p:nvSpPr>
        <p:spPr>
          <a:xfrm>
            <a:off x="9213002" y="2362200"/>
            <a:ext cx="2825010" cy="1200329"/>
          </a:xfrm>
          <a:prstGeom prst="rect">
            <a:avLst/>
          </a:prstGeom>
          <a:solidFill>
            <a:srgbClr val="FFFF00"/>
          </a:solidFill>
        </p:spPr>
        <p:txBody>
          <a:bodyPr wrap="square" rtlCol="0">
            <a:spAutoFit/>
          </a:bodyPr>
          <a:lstStyle/>
          <a:p>
            <a:r>
              <a:rPr lang="en-US" dirty="0" smtClean="0"/>
              <a:t>We are left with the 60UM block and some other shapes and lines that we need to whittle down still</a:t>
            </a:r>
            <a:endParaRPr lang="en-US" dirty="0"/>
          </a:p>
        </p:txBody>
      </p:sp>
    </p:spTree>
    <p:extLst>
      <p:ext uri="{BB962C8B-B14F-4D97-AF65-F5344CB8AC3E}">
        <p14:creationId xmlns:p14="http://schemas.microsoft.com/office/powerpoint/2010/main" val="1646138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9469" y="-37197"/>
            <a:ext cx="13007762" cy="6932394"/>
          </a:xfrm>
          <a:prstGeom prst="rect">
            <a:avLst/>
          </a:prstGeom>
        </p:spPr>
      </p:pic>
      <p:sp>
        <p:nvSpPr>
          <p:cNvPr id="4" name="TextBox 3"/>
          <p:cNvSpPr txBox="1"/>
          <p:nvPr/>
        </p:nvSpPr>
        <p:spPr>
          <a:xfrm>
            <a:off x="9213002" y="2362200"/>
            <a:ext cx="2825010" cy="1200329"/>
          </a:xfrm>
          <a:prstGeom prst="rect">
            <a:avLst/>
          </a:prstGeom>
          <a:solidFill>
            <a:srgbClr val="FFFF00"/>
          </a:solidFill>
        </p:spPr>
        <p:txBody>
          <a:bodyPr wrap="square" rtlCol="0">
            <a:spAutoFit/>
          </a:bodyPr>
          <a:lstStyle/>
          <a:p>
            <a:r>
              <a:rPr lang="en-US" dirty="0" smtClean="0"/>
              <a:t>Finally we have something smaller we can work with and actually save as a DWG and/or SLDDWG. </a:t>
            </a:r>
            <a:endParaRPr lang="en-US" dirty="0"/>
          </a:p>
        </p:txBody>
      </p:sp>
    </p:spTree>
    <p:extLst>
      <p:ext uri="{BB962C8B-B14F-4D97-AF65-F5344CB8AC3E}">
        <p14:creationId xmlns:p14="http://schemas.microsoft.com/office/powerpoint/2010/main" val="148545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arthtones 16x9">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50000"/>
              </a:schemeClr>
              <a:schemeClr val="phClr">
                <a:tint val="8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0661D01-5C9C-48FA-9887-83B1E66B59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Earth tone presentation (widescreen)</Template>
  <TotalTime>0</TotalTime>
  <Words>739</Words>
  <Application>Microsoft Office PowerPoint</Application>
  <PresentationFormat>Custom</PresentationFormat>
  <Paragraphs>53</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Corbel</vt:lpstr>
      <vt:lpstr>Times New Roman</vt:lpstr>
      <vt:lpstr>Earthtones 16x9</vt:lpstr>
      <vt:lpstr>Creating Solidworks Model for SCME Pressure Sensor</vt:lpstr>
      <vt:lpstr>3D Models help student visualize the device</vt:lpstr>
      <vt:lpstr>PowerPoint Presentation</vt:lpstr>
      <vt:lpstr>Step 1 – Import the mask into Solidworks</vt:lpstr>
      <vt:lpstr>PowerPoint Presentation</vt:lpstr>
      <vt:lpstr>PowerPoint Presentation</vt:lpstr>
      <vt:lpstr>PowerPoint Presentation</vt:lpstr>
      <vt:lpstr>PowerPoint Presentation</vt:lpstr>
      <vt:lpstr>PowerPoint Presentation</vt:lpstr>
      <vt:lpstr>PowerPoint Presentation</vt:lpstr>
      <vt:lpstr>Step 2 – Import again into Solidworks</vt:lpstr>
      <vt:lpstr>Step 2 – Import again into Solidworks</vt:lpstr>
      <vt:lpstr>PowerPoint Presentation</vt:lpstr>
      <vt:lpstr>PowerPoint Presentation</vt:lpstr>
      <vt:lpstr>Step 3 – Change the Units to “microns”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3D Models help student visualize the device</vt:lpstr>
      <vt:lpstr>3D Models help student visualize the device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2017-05-25T17:00:42Z</dcterms:created>
  <dcterms:modified xsi:type="dcterms:W3CDTF">2019-07-24T14:49:06Z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TC028010659991</vt:lpwstr>
  </property>
</Properties>
</file>