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4"/>
  </p:notesMasterIdLst>
  <p:handoutMasterIdLst>
    <p:handoutMasterId r:id="rId35"/>
  </p:handoutMasterIdLst>
  <p:sldIdLst>
    <p:sldId id="260" r:id="rId2"/>
    <p:sldId id="267" r:id="rId3"/>
    <p:sldId id="282" r:id="rId4"/>
    <p:sldId id="268" r:id="rId5"/>
    <p:sldId id="283" r:id="rId6"/>
    <p:sldId id="269" r:id="rId7"/>
    <p:sldId id="284" r:id="rId8"/>
    <p:sldId id="270" r:id="rId9"/>
    <p:sldId id="285" r:id="rId10"/>
    <p:sldId id="271" r:id="rId11"/>
    <p:sldId id="286" r:id="rId12"/>
    <p:sldId id="272" r:id="rId13"/>
    <p:sldId id="287" r:id="rId14"/>
    <p:sldId id="273" r:id="rId15"/>
    <p:sldId id="288" r:id="rId16"/>
    <p:sldId id="274" r:id="rId17"/>
    <p:sldId id="289" r:id="rId18"/>
    <p:sldId id="275" r:id="rId19"/>
    <p:sldId id="290" r:id="rId20"/>
    <p:sldId id="276" r:id="rId21"/>
    <p:sldId id="291" r:id="rId22"/>
    <p:sldId id="277" r:id="rId23"/>
    <p:sldId id="292" r:id="rId24"/>
    <p:sldId id="278" r:id="rId25"/>
    <p:sldId id="293" r:id="rId26"/>
    <p:sldId id="279" r:id="rId27"/>
    <p:sldId id="294" r:id="rId28"/>
    <p:sldId id="280" r:id="rId29"/>
    <p:sldId id="295" r:id="rId30"/>
    <p:sldId id="281" r:id="rId31"/>
    <p:sldId id="296" r:id="rId32"/>
    <p:sldId id="26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758" autoAdjust="0"/>
    <p:restoredTop sz="94658" autoAdjust="0"/>
  </p:normalViewPr>
  <p:slideViewPr>
    <p:cSldViewPr snapToGrid="0">
      <p:cViewPr>
        <p:scale>
          <a:sx n="72" d="100"/>
          <a:sy n="72" d="100"/>
        </p:scale>
        <p:origin x="-1134" y="-1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02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BD8D2-E021-4195-9B00-EE358287A0D3}" type="datetimeFigureOut">
              <a:rPr lang="en-US" smtClean="0"/>
              <a:pPr/>
              <a:t>3/14/2011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8B657-D611-4F5C-95FD-A20E006DD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BD343-2D4F-4F75-8469-93F4868512AB}" type="datetimeFigureOut">
              <a:rPr lang="en-US" smtClean="0"/>
              <a:pPr/>
              <a:t>3/14/2011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C1F6D-273C-49D5-9D1A-39A8BBE8D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C1F6D-273C-49D5-9D1A-39A8BBE8D40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C1F6D-273C-49D5-9D1A-39A8BBE8D40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78C91B-D862-4477-BC34-4A8A3CA439C1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C1F6D-273C-49D5-9D1A-39A8BBE8D40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740752-20A0-487F-90D2-4BCD5D8D4138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C1F6D-273C-49D5-9D1A-39A8BBE8D40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CD8212-39CB-4A38-9359-E1BBEAD7464A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C1F6D-273C-49D5-9D1A-39A8BBE8D40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57C345-34E1-4C32-8AF2-E285050EB3C2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C1F6D-273C-49D5-9D1A-39A8BBE8D40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33EFDC-138E-4FA8-B7D3-339AEEB349A4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C1F6D-273C-49D5-9D1A-39A8BBE8D40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C1F6D-273C-49D5-9D1A-39A8BBE8D40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832C29-CB0F-4BBB-B664-22A0BE101AA3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C1F6D-273C-49D5-9D1A-39A8BBE8D40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BDDF4-53D7-489E-8EEA-9B397A73475E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C1F6D-273C-49D5-9D1A-39A8BBE8D40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933226-15E6-4134-BA58-3F1060E03CFD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C1F6D-273C-49D5-9D1A-39A8BBE8D40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A9A7A2-B53A-42B8-AC00-82A6B78A5539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C1F6D-273C-49D5-9D1A-39A8BBE8D40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A08723-18C3-4AD2-8BA0-EBD4A8A2EF57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02C0B9-0ABE-4503-A75F-3E45D0822FA8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C1F6D-273C-49D5-9D1A-39A8BBE8D40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79A977-BA0D-4425-A3B1-6178E60B12CF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C1F6D-273C-49D5-9D1A-39A8BBE8D40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C1F6D-273C-49D5-9D1A-39A8BBE8D40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7577A4-EADC-4623-B781-42E0A22D3161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C1F6D-273C-49D5-9D1A-39A8BBE8D40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07911C-8CD7-4B3D-A5A0-A24256EB1738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C1F6D-273C-49D5-9D1A-39A8BBE8D40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80638D-0381-4A81-91F5-18CC39ECE67B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09725" y="409575"/>
            <a:ext cx="6477000" cy="1828800"/>
          </a:xfrm>
        </p:spPr>
        <p:txBody>
          <a:bodyPr anchor="b">
            <a:normAutofit/>
          </a:bodyPr>
          <a:lstStyle>
            <a:lvl1pPr algn="ctr">
              <a:defRPr sz="4400" cap="all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endParaRPr kumimoji="0" lang="en-US" dirty="0"/>
          </a:p>
        </p:txBody>
      </p:sp>
      <p:pic>
        <p:nvPicPr>
          <p:cNvPr id="12" name="Picture 11" descr="logo-for-pp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035653"/>
            <a:ext cx="2362520" cy="7302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7889359" y="6467403"/>
            <a:ext cx="10679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/>
              <a:t>Revised 6/30/10</a:t>
            </a:r>
            <a:endParaRPr lang="en-US" sz="1050" i="1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D78F8377-172F-47A4-85FF-D8562118AE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6524624" y="6248400"/>
            <a:ext cx="22383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3"/>
          <p:cNvSpPr txBox="1">
            <a:spLocks/>
          </p:cNvSpPr>
          <p:nvPr userDrawn="1"/>
        </p:nvSpPr>
        <p:spPr>
          <a:xfrm>
            <a:off x="8296274" y="6248400"/>
            <a:ext cx="447675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F8377-172F-47A4-85FF-D8562118AE8C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buFont typeface="Wingdings" pitchFamily="2" charset="2"/>
              <a:buChar char="v"/>
              <a:defRPr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34004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>
            <a:normAutofit/>
          </a:bodyPr>
          <a:lstStyle>
            <a:lvl1pPr algn="l">
              <a:buNone/>
              <a:defRPr sz="36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89359" y="6467403"/>
            <a:ext cx="10294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/>
              <a:t>Revised 8/11/10</a:t>
            </a:r>
            <a:endParaRPr lang="en-US" sz="1050" i="1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>
            <a:lvl1pPr>
              <a:buFont typeface="Wingdings" pitchFamily="2" charset="2"/>
              <a:buChar char="v"/>
              <a:defRPr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>
            <a:lvl1pPr>
              <a:buFont typeface="Wingdings" pitchFamily="2" charset="2"/>
              <a:buChar char="v"/>
              <a:defRPr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>
            <a:lvl1pPr>
              <a:buFont typeface="Wingdings" pitchFamily="2" charset="2"/>
              <a:buChar char="v"/>
              <a:defRPr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>
            <a:lvl1pPr>
              <a:buFont typeface="Wingdings" pitchFamily="2" charset="2"/>
              <a:buChar char="v"/>
              <a:defRPr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7889359" y="6467403"/>
            <a:ext cx="10679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/>
              <a:t>Revised 6/30/10</a:t>
            </a:r>
            <a:endParaRPr lang="en-US" sz="1050" i="1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2" name="Slide Number Placeholder 28"/>
          <p:cNvSpPr txBox="1">
            <a:spLocks/>
          </p:cNvSpPr>
          <p:nvPr userDrawn="1"/>
        </p:nvSpPr>
        <p:spPr>
          <a:xfrm>
            <a:off x="600075" y="6248400"/>
            <a:ext cx="8191500" cy="381000"/>
          </a:xfrm>
          <a:prstGeom prst="rect">
            <a:avLst/>
          </a:prstGeom>
        </p:spPr>
        <p:txBody>
          <a:bodyPr vert="horz" anchor="ctr" anchorCtr="0">
            <a:normAutofit fontScale="85000" lnSpcReduction="10000"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aseline="0" dirty="0" smtClean="0"/>
              <a:t>							                                 </a:t>
            </a:r>
            <a:fld id="{D78F8377-172F-47A4-85FF-D8562118AE8C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89359" y="6467403"/>
            <a:ext cx="10679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/>
              <a:t>Revised 6/30/10</a:t>
            </a:r>
            <a:endParaRPr lang="en-US" sz="1050" i="1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 pitchFamily="2" charset="2"/>
        <a:buChar char="v"/>
        <a:defRPr kumimoji="0" sz="2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me-nm.org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mpleil@unm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MTTC Pressure Sensor Process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Process Storyboard </a:t>
            </a:r>
          </a:p>
          <a:p>
            <a:r>
              <a:rPr lang="en-US" sz="1700" i="1" dirty="0" smtClean="0"/>
              <a:t>(Process parameters may change due to process improvements.)</a:t>
            </a:r>
            <a:endParaRPr lang="en-US" sz="3900" i="1" dirty="0"/>
          </a:p>
        </p:txBody>
      </p:sp>
      <p:pic>
        <p:nvPicPr>
          <p:cNvPr id="2050" name="Picture 2" descr="chip01_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3105150"/>
            <a:ext cx="1630363" cy="158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Backside Photolithography - Develop</a:t>
            </a:r>
            <a:endParaRPr lang="en-US" dirty="0"/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1266" y="2412941"/>
            <a:ext cx="8070111" cy="22467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7" tIns="45713" rIns="91427" bIns="45713">
            <a:spAutoFit/>
          </a:bodyPr>
          <a:lstStyle/>
          <a:p>
            <a:pPr marL="342900" indent="-342900"/>
            <a:r>
              <a:rPr lang="en-US" sz="1400" b="1" dirty="0"/>
              <a:t>Develop </a:t>
            </a:r>
            <a:r>
              <a:rPr lang="en-US" sz="1400" b="1" dirty="0" smtClean="0"/>
              <a:t>Parameters</a:t>
            </a:r>
            <a:r>
              <a:rPr lang="en-US" sz="1400" b="1" dirty="0"/>
              <a:t>: </a:t>
            </a:r>
            <a:r>
              <a:rPr lang="en-US" sz="1400" b="1" dirty="0" smtClean="0"/>
              <a:t> Performed </a:t>
            </a:r>
            <a:r>
              <a:rPr lang="en-US" sz="1400" b="1" dirty="0"/>
              <a:t>at Caustic Wet Bench, USE ACID GEAR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>
                <a:solidFill>
                  <a:schemeClr val="tx1"/>
                </a:solidFill>
              </a:rPr>
              <a:t>Place exposed wafer in last slot of white Teflon boat (closest to H bar)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>
                <a:solidFill>
                  <a:schemeClr val="tx1"/>
                </a:solidFill>
              </a:rPr>
              <a:t>Pour develop solution </a:t>
            </a:r>
            <a:r>
              <a:rPr lang="en-US" sz="1400" i="1" dirty="0"/>
              <a:t>(1:3 concentration of </a:t>
            </a:r>
            <a:r>
              <a:rPr lang="en-US" sz="1400" i="1" dirty="0" smtClean="0"/>
              <a:t>KOH/</a:t>
            </a:r>
            <a:r>
              <a:rPr lang="en-US" sz="1400" i="1" dirty="0" err="1" smtClean="0"/>
              <a:t>deionized</a:t>
            </a:r>
            <a:r>
              <a:rPr lang="en-US" sz="1400" i="1" dirty="0" smtClean="0"/>
              <a:t> water) </a:t>
            </a:r>
            <a:r>
              <a:rPr lang="en-US" sz="1400" i="1" dirty="0">
                <a:solidFill>
                  <a:schemeClr val="tx1"/>
                </a:solidFill>
              </a:rPr>
              <a:t>into container and insert boat so entire wafer is submerged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>
                <a:solidFill>
                  <a:schemeClr val="tx1"/>
                </a:solidFill>
              </a:rPr>
              <a:t>Allow wafers to develop for </a:t>
            </a:r>
            <a:r>
              <a:rPr lang="en-US" sz="1400" b="1" i="1" dirty="0">
                <a:solidFill>
                  <a:schemeClr val="tx1"/>
                </a:solidFill>
              </a:rPr>
              <a:t>15 minutes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>
                <a:solidFill>
                  <a:schemeClr val="tx1"/>
                </a:solidFill>
              </a:rPr>
              <a:t>Remove boat from develop solution at a 45° angle to allow excess mixture to drip off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>
                <a:solidFill>
                  <a:schemeClr val="tx1"/>
                </a:solidFill>
              </a:rPr>
              <a:t>Place in QDR (Quick Dump Rinse) and Rinse 5X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>
                <a:solidFill>
                  <a:schemeClr val="tx1"/>
                </a:solidFill>
              </a:rPr>
              <a:t>Remove at 45° angle to allow for run-off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>
                <a:solidFill>
                  <a:schemeClr val="tx1"/>
                </a:solidFill>
              </a:rPr>
              <a:t>Place entire boat into SRD (Spin Rinse Dryer) (H-bar in first) until unit reaches </a:t>
            </a:r>
            <a:r>
              <a:rPr lang="en-US" sz="1400" b="1" i="1" dirty="0">
                <a:solidFill>
                  <a:schemeClr val="tx1"/>
                </a:solidFill>
              </a:rPr>
              <a:t>15M</a:t>
            </a:r>
            <a:r>
              <a:rPr lang="el-GR" sz="1400" b="1" i="1" dirty="0">
                <a:solidFill>
                  <a:schemeClr val="tx1"/>
                </a:solidFill>
              </a:rPr>
              <a:t>Ω</a:t>
            </a:r>
            <a:endParaRPr lang="en-US" sz="1400" b="1" i="1" dirty="0">
              <a:solidFill>
                <a:schemeClr val="tx1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sz="1400" i="1" dirty="0">
                <a:solidFill>
                  <a:schemeClr val="tx1"/>
                </a:solidFill>
              </a:rPr>
              <a:t>Do a microscopic inspection to check for defects</a:t>
            </a:r>
            <a:endParaRPr lang="en-US" sz="1400" i="1" dirty="0"/>
          </a:p>
        </p:txBody>
      </p:sp>
      <p:pic>
        <p:nvPicPr>
          <p:cNvPr id="6" name="Picture 12" descr="Nov_3_MTTC_2005%20P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65809" y="2405503"/>
            <a:ext cx="828675" cy="177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3" descr="teflonboat"/>
          <p:cNvPicPr>
            <a:picLocks noChangeAspect="1" noChangeArrowheads="1"/>
          </p:cNvPicPr>
          <p:nvPr/>
        </p:nvPicPr>
        <p:blipFill>
          <a:blip r:embed="rId4"/>
          <a:srcRect r="37787"/>
          <a:stretch>
            <a:fillRect/>
          </a:stretch>
        </p:blipFill>
        <p:spPr bwMode="auto">
          <a:xfrm>
            <a:off x="68223" y="4797844"/>
            <a:ext cx="1318570" cy="1847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5" descr="2005_1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92974" y="4779825"/>
            <a:ext cx="1981200" cy="148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6" descr="Nov_3_MTTC_2005%20Video%20Microscop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00118" y="4776577"/>
            <a:ext cx="1852621" cy="1975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7" descr="2005_12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97337" y="4797842"/>
            <a:ext cx="1570038" cy="1427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59657" y="4800538"/>
            <a:ext cx="393700" cy="406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/>
              <a:t>1</a:t>
            </a:r>
          </a:p>
        </p:txBody>
      </p:sp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4961573" y="4788426"/>
            <a:ext cx="393700" cy="406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/>
              <a:t>5</a:t>
            </a:r>
          </a:p>
        </p:txBody>
      </p:sp>
      <p:sp>
        <p:nvSpPr>
          <p:cNvPr id="13" name="Rectangle 22"/>
          <p:cNvSpPr>
            <a:spLocks noChangeArrowheads="1"/>
          </p:cNvSpPr>
          <p:nvPr/>
        </p:nvSpPr>
        <p:spPr bwMode="auto">
          <a:xfrm>
            <a:off x="6665738" y="4785176"/>
            <a:ext cx="393700" cy="406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 dirty="0"/>
              <a:t>7</a:t>
            </a:r>
          </a:p>
        </p:txBody>
      </p:sp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7213011" y="6338714"/>
            <a:ext cx="393700" cy="406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/>
              <a:t>8</a:t>
            </a:r>
          </a:p>
        </p:txBody>
      </p:sp>
      <p:pic>
        <p:nvPicPr>
          <p:cNvPr id="16" name="Picture 14" descr="develop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88556" y="4794480"/>
            <a:ext cx="1750094" cy="1117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2839778" y="5490325"/>
            <a:ext cx="393700" cy="406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21266" y="1598910"/>
            <a:ext cx="8952613" cy="7386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7" tIns="45713" rIns="91427" bIns="45713">
            <a:spAutoFit/>
          </a:bodyPr>
          <a:lstStyle/>
          <a:p>
            <a:r>
              <a:rPr lang="en-US" sz="1400" b="1" u="sng" dirty="0"/>
              <a:t>Process Description:</a:t>
            </a:r>
            <a:r>
              <a:rPr lang="en-US" sz="1400" b="1" dirty="0"/>
              <a:t> </a:t>
            </a:r>
            <a:endParaRPr lang="en-US" sz="1400" b="1" dirty="0" smtClean="0"/>
          </a:p>
          <a:p>
            <a:r>
              <a:rPr lang="en-US" sz="1400" dirty="0" smtClean="0"/>
              <a:t>Develops </a:t>
            </a:r>
            <a:r>
              <a:rPr lang="en-US" sz="1400" dirty="0"/>
              <a:t>the exposed </a:t>
            </a:r>
            <a:r>
              <a:rPr lang="en-US" sz="1400" dirty="0" err="1"/>
              <a:t>photoresist</a:t>
            </a:r>
            <a:r>
              <a:rPr lang="en-US" sz="1400" dirty="0"/>
              <a:t> to open the windows and expose the silicon </a:t>
            </a:r>
            <a:r>
              <a:rPr lang="en-US" sz="1400" dirty="0" smtClean="0"/>
              <a:t>for a subsequent etch</a:t>
            </a:r>
            <a:r>
              <a:rPr lang="en-US" sz="1400" dirty="0"/>
              <a:t>.  The develop solution </a:t>
            </a:r>
            <a:r>
              <a:rPr lang="en-US" sz="1400" dirty="0" smtClean="0"/>
              <a:t>uses a small amount of Potassium </a:t>
            </a:r>
            <a:r>
              <a:rPr lang="en-US" sz="1400" dirty="0"/>
              <a:t>Hydroxide (KOH).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220050" y="2519916"/>
            <a:ext cx="1998921" cy="1063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261498" y="212651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3c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73025" y="-7938"/>
            <a:ext cx="7677150" cy="6413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Backside Photolithography - Develop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69200" y="6248400"/>
            <a:ext cx="149860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Step 3c</a:t>
            </a:r>
            <a:endParaRPr lang="en-US" sz="2800" dirty="0"/>
          </a:p>
        </p:txBody>
      </p:sp>
      <p:pic>
        <p:nvPicPr>
          <p:cNvPr id="6" name="Picture 5" descr="Step3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29" y="1107976"/>
            <a:ext cx="5864251" cy="5486400"/>
          </a:xfrm>
          <a:prstGeom prst="rect">
            <a:avLst/>
          </a:prstGeom>
        </p:spPr>
      </p:pic>
      <p:pic>
        <p:nvPicPr>
          <p:cNvPr id="9" name="Picture 8" descr="Step3Small_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16662"/>
            <a:ext cx="2946400" cy="112310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Backside Etch – RIE</a:t>
            </a:r>
            <a:endParaRPr lang="en-US" dirty="0"/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5912" y="3851579"/>
            <a:ext cx="3896877" cy="2921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4"/>
          <a:srcRect l="11745" t="13788" r="11488" b="15829"/>
          <a:stretch>
            <a:fillRect/>
          </a:stretch>
        </p:blipFill>
        <p:spPr bwMode="auto">
          <a:xfrm>
            <a:off x="152733" y="3859624"/>
            <a:ext cx="4206782" cy="2892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8100" y="1608533"/>
            <a:ext cx="8861351" cy="11695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7" tIns="45713" rIns="91427" bIns="45713">
            <a:spAutoFit/>
          </a:bodyPr>
          <a:lstStyle/>
          <a:p>
            <a:pPr marL="342900" indent="-342900"/>
            <a:r>
              <a:rPr lang="en-US" sz="1400" b="1" u="sng" dirty="0"/>
              <a:t>Process </a:t>
            </a:r>
            <a:r>
              <a:rPr lang="en-US" sz="1400" b="1" u="sng" dirty="0" smtClean="0"/>
              <a:t>Description:</a:t>
            </a:r>
          </a:p>
          <a:p>
            <a:pPr marL="342900" indent="-342900"/>
            <a:r>
              <a:rPr lang="en-US" sz="1400" dirty="0" smtClean="0"/>
              <a:t>This </a:t>
            </a:r>
            <a:r>
              <a:rPr lang="en-US" sz="1400" dirty="0"/>
              <a:t>step uses a plasma etcher to etch </a:t>
            </a:r>
            <a:r>
              <a:rPr lang="en-US" sz="1400" dirty="0" smtClean="0"/>
              <a:t>the backside </a:t>
            </a:r>
            <a:r>
              <a:rPr lang="en-US" sz="1400" dirty="0"/>
              <a:t>silicon nitride layer through the open resist windows, exposing the</a:t>
            </a:r>
          </a:p>
          <a:p>
            <a:pPr marL="342900" indent="-342900"/>
            <a:r>
              <a:rPr lang="en-US" sz="1400" dirty="0"/>
              <a:t>underlying </a:t>
            </a:r>
            <a:r>
              <a:rPr lang="en-US" sz="1400" dirty="0" err="1"/>
              <a:t>monocrystalline</a:t>
            </a:r>
            <a:r>
              <a:rPr lang="en-US" sz="1400" dirty="0"/>
              <a:t> silicon wafer.</a:t>
            </a:r>
            <a:r>
              <a:rPr lang="en-US" sz="1400" i="1" dirty="0"/>
              <a:t>  </a:t>
            </a:r>
            <a:r>
              <a:rPr lang="en-US" sz="1400" dirty="0"/>
              <a:t>The March Reactive Ion Etcher (RIE) is used for a very highly selective</a:t>
            </a:r>
          </a:p>
          <a:p>
            <a:pPr marL="342900" indent="-342900"/>
            <a:r>
              <a:rPr lang="en-US" sz="1400" dirty="0"/>
              <a:t>etch. </a:t>
            </a:r>
            <a:r>
              <a:rPr lang="en-US" sz="1400" dirty="0" smtClean="0"/>
              <a:t> The </a:t>
            </a:r>
            <a:r>
              <a:rPr lang="en-US" sz="1400" dirty="0"/>
              <a:t>RIE </a:t>
            </a:r>
            <a:r>
              <a:rPr lang="en-US" sz="1400" dirty="0" smtClean="0"/>
              <a:t>uses</a:t>
            </a:r>
            <a:r>
              <a:rPr lang="en-US" sz="1400" dirty="0" smtClean="0">
                <a:solidFill>
                  <a:schemeClr val="tx1"/>
                </a:solidFill>
              </a:rPr>
              <a:t>13.56 </a:t>
            </a:r>
            <a:r>
              <a:rPr lang="en-US" sz="1400" dirty="0">
                <a:solidFill>
                  <a:schemeClr val="tx1"/>
                </a:solidFill>
              </a:rPr>
              <a:t>MHz (RF) to energize the plasma.  The positive ions </a:t>
            </a:r>
            <a:r>
              <a:rPr lang="en-US" sz="1400" dirty="0" smtClean="0">
                <a:solidFill>
                  <a:schemeClr val="tx1"/>
                </a:solidFill>
              </a:rPr>
              <a:t>bombard the wafer’s surface to create</a:t>
            </a:r>
            <a:endParaRPr lang="en-US" sz="1400" dirty="0">
              <a:solidFill>
                <a:schemeClr val="tx1"/>
              </a:solidFill>
            </a:endParaRPr>
          </a:p>
          <a:p>
            <a:pPr marL="342900" indent="-342900"/>
            <a:r>
              <a:rPr lang="en-US" sz="1400" dirty="0">
                <a:solidFill>
                  <a:schemeClr val="tx1"/>
                </a:solidFill>
              </a:rPr>
              <a:t>openings in the silicon nitride layer using this dry </a:t>
            </a:r>
            <a:r>
              <a:rPr lang="en-US" sz="1400" dirty="0" smtClean="0">
                <a:solidFill>
                  <a:schemeClr val="tx1"/>
                </a:solidFill>
              </a:rPr>
              <a:t>etching </a:t>
            </a:r>
            <a:r>
              <a:rPr lang="en-US" sz="1400" dirty="0">
                <a:solidFill>
                  <a:schemeClr val="tx1"/>
                </a:solidFill>
              </a:rPr>
              <a:t>technique</a:t>
            </a:r>
            <a:r>
              <a:rPr lang="en-US" sz="14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1639" y="2838893"/>
            <a:ext cx="8861351" cy="9540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7" tIns="45713" rIns="91427" bIns="45713">
            <a:spAutoFit/>
          </a:bodyPr>
          <a:lstStyle/>
          <a:p>
            <a:pPr marL="342900" indent="-342900"/>
            <a:r>
              <a:rPr lang="en-US" sz="1400" b="1" u="sng" dirty="0" smtClean="0"/>
              <a:t>RIE Parameters:</a:t>
            </a:r>
            <a:endParaRPr lang="en-US" sz="14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•"/>
            </a:pPr>
            <a:r>
              <a:rPr lang="en-US" sz="1400" i="1" dirty="0"/>
              <a:t>Place wafer in the RIE for </a:t>
            </a:r>
            <a:r>
              <a:rPr lang="en-US" sz="1400" b="1" i="1" dirty="0"/>
              <a:t>300 seconds</a:t>
            </a:r>
          </a:p>
          <a:p>
            <a:pPr marL="342900" indent="-342900">
              <a:buFontTx/>
              <a:buChar char="•"/>
            </a:pPr>
            <a:r>
              <a:rPr lang="en-US" sz="1400" i="1" dirty="0"/>
              <a:t>Turn wafer 180</a:t>
            </a:r>
            <a:r>
              <a:rPr lang="en-US" sz="1400" i="1" dirty="0">
                <a:cs typeface="Arial" charset="0"/>
              </a:rPr>
              <a:t>º and etch for another </a:t>
            </a:r>
            <a:r>
              <a:rPr lang="en-US" sz="1400" b="1" i="1" dirty="0">
                <a:cs typeface="Arial" charset="0"/>
              </a:rPr>
              <a:t>300 seconds</a:t>
            </a:r>
            <a:r>
              <a:rPr lang="en-US" sz="1400" dirty="0">
                <a:cs typeface="Arial" charset="0"/>
              </a:rPr>
              <a:t>, this insures a uniform etch</a:t>
            </a:r>
          </a:p>
          <a:p>
            <a:pPr marL="342900" indent="-342900">
              <a:buFontTx/>
              <a:buChar char="•"/>
            </a:pPr>
            <a:r>
              <a:rPr lang="en-US" sz="1400" i="1" dirty="0"/>
              <a:t>Remove wafer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61498" y="21265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73025" y="-7938"/>
            <a:ext cx="4349750" cy="6413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Backside Etch – RIE</a:t>
            </a:r>
          </a:p>
        </p:txBody>
      </p:sp>
      <p:pic>
        <p:nvPicPr>
          <p:cNvPr id="8195" name="Picture 12" descr="C:\Users\Barb\Desktop\Nic's Photos\6. mixture of half done and fully done marched etched\cleanroom pictures 055.jpg"/>
          <p:cNvPicPr>
            <a:picLocks noChangeAspect="1" noChangeArrowheads="1"/>
          </p:cNvPicPr>
          <p:nvPr/>
        </p:nvPicPr>
        <p:blipFill>
          <a:blip r:embed="rId3"/>
          <a:srcRect l="12083" t="6255" r="15742" b="4259"/>
          <a:stretch>
            <a:fillRect/>
          </a:stretch>
        </p:blipFill>
        <p:spPr bwMode="auto">
          <a:xfrm>
            <a:off x="5676900" y="2857500"/>
            <a:ext cx="34417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11" descr="C:\Users\Barb\Desktop\Nic's Photos\6. mixture of half done and fully done marched etched\Fully Etched.jpg"/>
          <p:cNvPicPr>
            <a:picLocks noChangeAspect="1" noChangeArrowheads="1"/>
          </p:cNvPicPr>
          <p:nvPr/>
        </p:nvPicPr>
        <p:blipFill>
          <a:blip r:embed="rId4"/>
          <a:srcRect l="4443" t="2963" r="10417"/>
          <a:stretch>
            <a:fillRect/>
          </a:stretch>
        </p:blipFill>
        <p:spPr bwMode="auto">
          <a:xfrm>
            <a:off x="165100" y="693738"/>
            <a:ext cx="5130800" cy="43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Box 12"/>
          <p:cNvSpPr txBox="1">
            <a:spLocks noChangeArrowheads="1"/>
          </p:cNvSpPr>
          <p:nvPr/>
        </p:nvSpPr>
        <p:spPr bwMode="auto">
          <a:xfrm>
            <a:off x="4673600" y="1181100"/>
            <a:ext cx="159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Fully Etched</a:t>
            </a:r>
          </a:p>
        </p:txBody>
      </p:sp>
      <p:sp>
        <p:nvSpPr>
          <p:cNvPr id="8198" name="TextBox 13"/>
          <p:cNvSpPr txBox="1">
            <a:spLocks noChangeArrowheads="1"/>
          </p:cNvSpPr>
          <p:nvPr/>
        </p:nvSpPr>
        <p:spPr bwMode="auto">
          <a:xfrm>
            <a:off x="6426200" y="2374900"/>
            <a:ext cx="1966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Partially Etched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59700" y="6248400"/>
            <a:ext cx="130810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Step 4</a:t>
            </a:r>
            <a:endParaRPr lang="en-US" sz="2800" dirty="0"/>
          </a:p>
        </p:txBody>
      </p:sp>
      <p:pic>
        <p:nvPicPr>
          <p:cNvPr id="9" name="Picture 8" descr="Step4Sma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504" y="5076852"/>
            <a:ext cx="3930396" cy="16236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Backside </a:t>
            </a:r>
            <a:r>
              <a:rPr lang="en-US" dirty="0" err="1" smtClean="0"/>
              <a:t>Photoresist</a:t>
            </a:r>
            <a:r>
              <a:rPr lang="en-US" dirty="0" smtClean="0"/>
              <a:t> Strip</a:t>
            </a:r>
            <a:endParaRPr lang="en-US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5400" y="1594815"/>
            <a:ext cx="7693837" cy="11695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7" tIns="45713" rIns="91427" bIns="45713">
            <a:spAutoFit/>
          </a:bodyPr>
          <a:lstStyle/>
          <a:p>
            <a:r>
              <a:rPr lang="en-US" sz="1400" b="1" u="sng" dirty="0" smtClean="0"/>
              <a:t>Process Description:</a:t>
            </a:r>
            <a:endParaRPr lang="en-US" sz="1400" b="1" u="sng" dirty="0"/>
          </a:p>
          <a:p>
            <a:r>
              <a:rPr lang="en-US" sz="1400" dirty="0"/>
              <a:t>The wafers are now placed in a Piranha bath.  Piranha refers to the mixture of H</a:t>
            </a:r>
            <a:r>
              <a:rPr lang="en-US" sz="1400" baseline="-25000" dirty="0"/>
              <a:t>2</a:t>
            </a:r>
            <a:r>
              <a:rPr lang="en-US" sz="1400" dirty="0"/>
              <a:t>SO</a:t>
            </a:r>
            <a:r>
              <a:rPr lang="en-US" sz="1400" baseline="-25000" dirty="0"/>
              <a:t>4</a:t>
            </a:r>
            <a:r>
              <a:rPr lang="en-US" sz="1400" dirty="0"/>
              <a:t>/ H</a:t>
            </a:r>
            <a:r>
              <a:rPr lang="en-US" sz="1400" baseline="-25000" dirty="0"/>
              <a:t>2</a:t>
            </a:r>
            <a:r>
              <a:rPr lang="en-US" sz="1400" dirty="0"/>
              <a:t>O</a:t>
            </a:r>
            <a:r>
              <a:rPr lang="en-US" sz="1400" baseline="-25000" dirty="0"/>
              <a:t>2</a:t>
            </a:r>
            <a:r>
              <a:rPr lang="en-US" sz="1400" dirty="0"/>
              <a:t>.  This chemical solution aggressively removes </a:t>
            </a:r>
            <a:r>
              <a:rPr lang="en-US" sz="1400" dirty="0" err="1"/>
              <a:t>photoresist</a:t>
            </a:r>
            <a:r>
              <a:rPr lang="en-US" sz="1400" dirty="0"/>
              <a:t>.  Extreme care should be taken </a:t>
            </a:r>
            <a:r>
              <a:rPr lang="en-US" sz="1400" dirty="0" smtClean="0"/>
              <a:t>when using </a:t>
            </a:r>
            <a:r>
              <a:rPr lang="en-US" sz="1400" dirty="0"/>
              <a:t>a Piranha solution.  The acid will interact with skin very quickly.  Be sure to use the appropriate personal protective equipment (PPE) when performing the </a:t>
            </a:r>
            <a:r>
              <a:rPr lang="en-US" sz="1400" dirty="0" err="1"/>
              <a:t>photoresist</a:t>
            </a:r>
            <a:r>
              <a:rPr lang="en-US" sz="1400" dirty="0"/>
              <a:t> strip. </a:t>
            </a:r>
            <a:endParaRPr lang="en-US" sz="1400" dirty="0" smtClean="0"/>
          </a:p>
        </p:txBody>
      </p:sp>
      <p:pic>
        <p:nvPicPr>
          <p:cNvPr id="9" name="Picture 13" descr="Nov_3_MTTC_2005%20P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1807" y="1605204"/>
            <a:ext cx="955675" cy="2046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7" descr="Pouring_Pirana-A"/>
          <p:cNvPicPr>
            <a:picLocks noChangeAspect="1" noChangeArrowheads="1"/>
          </p:cNvPicPr>
          <p:nvPr/>
        </p:nvPicPr>
        <p:blipFill>
          <a:blip r:embed="rId4"/>
          <a:srcRect r="21834"/>
          <a:stretch>
            <a:fillRect/>
          </a:stretch>
        </p:blipFill>
        <p:spPr bwMode="auto">
          <a:xfrm>
            <a:off x="321340" y="4519019"/>
            <a:ext cx="2336800" cy="2242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1266" y="2842368"/>
            <a:ext cx="7693837" cy="16004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7" tIns="45713" rIns="91427" bIns="45713">
            <a:spAutoFit/>
          </a:bodyPr>
          <a:lstStyle/>
          <a:p>
            <a:r>
              <a:rPr lang="en-US" sz="1400" b="1" u="sng" dirty="0" err="1" smtClean="0"/>
              <a:t>Photoresist</a:t>
            </a:r>
            <a:r>
              <a:rPr lang="en-US" sz="1400" b="1" u="sng" smtClean="0"/>
              <a:t> Strip </a:t>
            </a:r>
            <a:r>
              <a:rPr lang="en-US" sz="1400" b="1" u="sng" dirty="0" smtClean="0"/>
              <a:t>Parameters: </a:t>
            </a:r>
            <a:r>
              <a:rPr lang="en-US" sz="1400" b="1" dirty="0" smtClean="0"/>
              <a:t> </a:t>
            </a:r>
            <a:r>
              <a:rPr lang="en-US" sz="1400" b="1" dirty="0"/>
              <a:t>USE ACID GEAR</a:t>
            </a:r>
            <a:endParaRPr lang="en-US" sz="1400" b="1" u="sng" dirty="0"/>
          </a:p>
          <a:p>
            <a:r>
              <a:rPr lang="en-US" sz="1400" dirty="0" smtClean="0">
                <a:solidFill>
                  <a:schemeClr val="tx1"/>
                </a:solidFill>
              </a:rPr>
              <a:t>Piranha </a:t>
            </a:r>
            <a:r>
              <a:rPr lang="en-US" sz="1400" dirty="0">
                <a:solidFill>
                  <a:schemeClr val="tx1"/>
                </a:solidFill>
              </a:rPr>
              <a:t>Clean Mixture (</a:t>
            </a:r>
            <a:r>
              <a:rPr lang="en-US" sz="1400" b="1" dirty="0">
                <a:solidFill>
                  <a:schemeClr val="tx1"/>
                </a:solidFill>
              </a:rPr>
              <a:t>Heated to 100ºC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4.5 gallons of Sulfuric Acid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200 </a:t>
            </a:r>
            <a:r>
              <a:rPr lang="en-US" sz="1400" dirty="0" err="1">
                <a:solidFill>
                  <a:schemeClr val="tx1"/>
                </a:solidFill>
              </a:rPr>
              <a:t>mL</a:t>
            </a:r>
            <a:r>
              <a:rPr lang="en-US" sz="1400" dirty="0">
                <a:solidFill>
                  <a:schemeClr val="tx1"/>
                </a:solidFill>
              </a:rPr>
              <a:t> Hydrogen Peroxide</a:t>
            </a:r>
          </a:p>
          <a:p>
            <a:r>
              <a:rPr lang="en-US" sz="1400" b="1" dirty="0">
                <a:solidFill>
                  <a:schemeClr val="tx1"/>
                </a:solidFill>
              </a:rPr>
              <a:t>Always add Peroxide to the Acid!!!!!</a:t>
            </a:r>
          </a:p>
          <a:p>
            <a:r>
              <a:rPr lang="en-US" sz="1400" i="1" dirty="0"/>
              <a:t>Chemicals Used: </a:t>
            </a:r>
            <a:r>
              <a:rPr lang="en-US" sz="1400" dirty="0"/>
              <a:t>H</a:t>
            </a:r>
            <a:r>
              <a:rPr lang="en-US" sz="1400" baseline="-25000" dirty="0"/>
              <a:t>2</a:t>
            </a:r>
            <a:r>
              <a:rPr lang="en-US" sz="1400" dirty="0"/>
              <a:t>SO</a:t>
            </a:r>
            <a:r>
              <a:rPr lang="en-US" sz="1400" baseline="-25000" dirty="0"/>
              <a:t>4</a:t>
            </a:r>
            <a:r>
              <a:rPr lang="en-US" sz="1400" dirty="0"/>
              <a:t>/ H</a:t>
            </a:r>
            <a:r>
              <a:rPr lang="en-US" sz="1400" baseline="-25000" dirty="0"/>
              <a:t>2</a:t>
            </a:r>
            <a:r>
              <a:rPr lang="en-US" sz="1400" dirty="0"/>
              <a:t>O</a:t>
            </a:r>
            <a:r>
              <a:rPr lang="en-US" sz="1400" baseline="-25000" dirty="0"/>
              <a:t>2</a:t>
            </a:r>
          </a:p>
          <a:p>
            <a:r>
              <a:rPr lang="en-US" sz="1400" i="1" dirty="0"/>
              <a:t>Process Time: </a:t>
            </a:r>
            <a:r>
              <a:rPr lang="en-US" sz="1400" b="1" i="1" dirty="0"/>
              <a:t>15 minutes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61498" y="21265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73025" y="-7938"/>
            <a:ext cx="5570730" cy="6463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r>
              <a:rPr lang="en-US" dirty="0"/>
              <a:t>Backside </a:t>
            </a:r>
            <a:r>
              <a:rPr lang="en-US" dirty="0" err="1" smtClean="0"/>
              <a:t>Photoresist</a:t>
            </a:r>
            <a:r>
              <a:rPr lang="en-US" dirty="0" smtClean="0"/>
              <a:t> Strip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59700" y="6248400"/>
            <a:ext cx="130810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Step 5</a:t>
            </a:r>
            <a:endParaRPr lang="en-US" sz="2800" dirty="0"/>
          </a:p>
        </p:txBody>
      </p:sp>
      <p:pic>
        <p:nvPicPr>
          <p:cNvPr id="5" name="Picture 4" descr="Step5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016000"/>
            <a:ext cx="6105125" cy="5486400"/>
          </a:xfrm>
          <a:prstGeom prst="rect">
            <a:avLst/>
          </a:prstGeom>
        </p:spPr>
      </p:pic>
      <p:pic>
        <p:nvPicPr>
          <p:cNvPr id="6" name="Picture 5" descr="Step5Sm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320" y="1008380"/>
            <a:ext cx="3408479" cy="11252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Frontside</a:t>
            </a:r>
            <a:r>
              <a:rPr lang="en-US" dirty="0" smtClean="0"/>
              <a:t> Photolithography - Coat</a:t>
            </a:r>
            <a:endParaRPr lang="en-US" dirty="0"/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21266" y="2411768"/>
            <a:ext cx="4673600" cy="16004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7" tIns="45713" rIns="91427" bIns="45713">
            <a:spAutoFit/>
          </a:bodyPr>
          <a:lstStyle/>
          <a:p>
            <a:pPr marL="342900" indent="-342900"/>
            <a:r>
              <a:rPr lang="en-US" sz="1400" b="1" dirty="0" err="1"/>
              <a:t>Frontside</a:t>
            </a:r>
            <a:r>
              <a:rPr lang="en-US" sz="1400" b="1" dirty="0"/>
              <a:t> Coat </a:t>
            </a:r>
            <a:r>
              <a:rPr lang="en-US" sz="1400" b="1" dirty="0" smtClean="0"/>
              <a:t>Parameters</a:t>
            </a:r>
            <a:r>
              <a:rPr lang="en-US" sz="1400" b="1" dirty="0"/>
              <a:t>: 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/>
              <a:t>Carefully align and center wafer on vacuum chuck – Visually check for misalignment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/>
              <a:t>Dispense Lift off Resist (LOR) w/pipette and spin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/>
              <a:t>Bake wafer for </a:t>
            </a:r>
            <a:r>
              <a:rPr lang="en-US" sz="1400" b="1" i="1" dirty="0"/>
              <a:t>2 minutes at 190</a:t>
            </a:r>
            <a:r>
              <a:rPr lang="en-US" sz="1400" b="1" i="1" dirty="0">
                <a:cs typeface="Arial" charset="0"/>
              </a:rPr>
              <a:t>ºC</a:t>
            </a:r>
            <a:r>
              <a:rPr lang="en-US" sz="1400" i="1" dirty="0"/>
              <a:t> to cure and remove solvents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/>
              <a:t>Cool wafer on metal table to bring wafer back to room temp</a:t>
            </a: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5399" y="1609541"/>
            <a:ext cx="8980377" cy="7386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7" tIns="45713" rIns="91427" bIns="45713">
            <a:spAutoFit/>
          </a:bodyPr>
          <a:lstStyle/>
          <a:p>
            <a:r>
              <a:rPr lang="en-US" sz="1400" b="1" u="sng" dirty="0"/>
              <a:t>Process Description:</a:t>
            </a:r>
            <a:r>
              <a:rPr lang="en-US" sz="1400" b="1" dirty="0"/>
              <a:t> </a:t>
            </a:r>
            <a:endParaRPr lang="en-US" sz="1400" b="1" dirty="0" smtClean="0"/>
          </a:p>
          <a:p>
            <a:r>
              <a:rPr lang="en-US" sz="1400" dirty="0" smtClean="0"/>
              <a:t>The next step in the process is to pattern the </a:t>
            </a:r>
            <a:r>
              <a:rPr lang="en-US" sz="1400" dirty="0" err="1" smtClean="0"/>
              <a:t>frontside</a:t>
            </a:r>
            <a:r>
              <a:rPr lang="en-US" sz="1400" dirty="0" smtClean="0"/>
              <a:t> of the wafer with the Wheatstone Bridge pattern.  In this step, a lift-off resist is applied to create a desired undercutting during the develop process. </a:t>
            </a:r>
            <a:endParaRPr lang="en-US" sz="1400" dirty="0"/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4804734" y="2411768"/>
            <a:ext cx="4279900" cy="15967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7" tIns="45713" rIns="91427" bIns="45713">
            <a:spAutoFit/>
          </a:bodyPr>
          <a:lstStyle/>
          <a:p>
            <a:pPr marL="342900" indent="-342900"/>
            <a:r>
              <a:rPr lang="en-US" sz="1400" i="1" dirty="0" smtClean="0"/>
              <a:t>5.     Carefully </a:t>
            </a:r>
            <a:r>
              <a:rPr lang="en-US" sz="1400" i="1" dirty="0"/>
              <a:t>align and center wafer on vacuum chuck – Visually check for misalignment</a:t>
            </a:r>
          </a:p>
          <a:p>
            <a:pPr marL="342900" indent="-342900"/>
            <a:r>
              <a:rPr lang="en-US" sz="1400" i="1" dirty="0" smtClean="0"/>
              <a:t>6.     Dispense </a:t>
            </a:r>
            <a:r>
              <a:rPr lang="en-US" sz="1400" i="1" dirty="0" err="1"/>
              <a:t>photoresist</a:t>
            </a:r>
            <a:r>
              <a:rPr lang="en-US" sz="1400" i="1" dirty="0"/>
              <a:t> (AZ5214) w/pipette and spin</a:t>
            </a:r>
          </a:p>
          <a:p>
            <a:pPr marL="342900" indent="-342900"/>
            <a:r>
              <a:rPr lang="en-US" sz="1400" i="1" dirty="0" smtClean="0"/>
              <a:t>7.     Bake </a:t>
            </a:r>
            <a:r>
              <a:rPr lang="en-US" sz="1400" i="1" dirty="0"/>
              <a:t>wafer for </a:t>
            </a:r>
            <a:r>
              <a:rPr lang="en-US" sz="1400" b="1" i="1" dirty="0"/>
              <a:t>2 minutes at 100ºC</a:t>
            </a:r>
            <a:r>
              <a:rPr lang="en-US" sz="1400" dirty="0"/>
              <a:t> </a:t>
            </a:r>
            <a:r>
              <a:rPr lang="en-US" sz="1400" i="1" dirty="0"/>
              <a:t>to cure and remove solvents</a:t>
            </a:r>
          </a:p>
          <a:p>
            <a:pPr marL="342900" indent="-342900"/>
            <a:r>
              <a:rPr lang="en-US" sz="1400" i="1" smtClean="0"/>
              <a:t>8.     Cool </a:t>
            </a:r>
            <a:r>
              <a:rPr lang="en-US" sz="1400" i="1" dirty="0"/>
              <a:t>wafer on metal table </a:t>
            </a:r>
          </a:p>
          <a:p>
            <a:pPr marL="342900" indent="-342900"/>
            <a:r>
              <a:rPr lang="en-US" sz="1400" i="1" dirty="0"/>
              <a:t>Chemicals Used: LOR, HMDS, </a:t>
            </a:r>
            <a:r>
              <a:rPr lang="en-US" sz="1400" i="1" dirty="0" err="1"/>
              <a:t>Photoresist</a:t>
            </a:r>
            <a:endParaRPr lang="en-US" sz="1400" i="1" dirty="0"/>
          </a:p>
        </p:txBody>
      </p:sp>
      <p:pic>
        <p:nvPicPr>
          <p:cNvPr id="6" name="Picture 15" descr="PR_Process1_2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9738" y="4125433"/>
            <a:ext cx="3665622" cy="2636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6" descr="LOR_Process1_2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070" y="4127151"/>
            <a:ext cx="3639658" cy="2617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261498" y="212651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6a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73025" y="-7938"/>
            <a:ext cx="7016750" cy="6413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Frontside Photolithography - Coat</a:t>
            </a:r>
          </a:p>
        </p:txBody>
      </p:sp>
      <p:pic>
        <p:nvPicPr>
          <p:cNvPr id="10243" name="Picture 15" descr="C:\Users\Barb\Desktop\Nic's Photos\8. Frontside coat\cleanroom pictures 003.jpg"/>
          <p:cNvPicPr>
            <a:picLocks noChangeAspect="1" noChangeArrowheads="1"/>
          </p:cNvPicPr>
          <p:nvPr/>
        </p:nvPicPr>
        <p:blipFill>
          <a:blip r:embed="rId3" cstate="print"/>
          <a:srcRect t="5185" r="3889" b="7964"/>
          <a:stretch>
            <a:fillRect/>
          </a:stretch>
        </p:blipFill>
        <p:spPr bwMode="auto">
          <a:xfrm>
            <a:off x="203200" y="709613"/>
            <a:ext cx="809444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569200" y="6248400"/>
            <a:ext cx="149860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Step 6a</a:t>
            </a:r>
            <a:endParaRPr lang="en-US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Frontside</a:t>
            </a:r>
            <a:r>
              <a:rPr lang="en-US" dirty="0" smtClean="0"/>
              <a:t> Photolithography - Expose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5701" y="2411113"/>
            <a:ext cx="1661350" cy="155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655949" y="2094640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Mask Pattern</a:t>
            </a:r>
            <a:endParaRPr lang="en-US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1266" y="2337324"/>
            <a:ext cx="6124353" cy="1169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7" tIns="45713" rIns="91427" bIns="45713">
            <a:spAutoFit/>
          </a:bodyPr>
          <a:lstStyle/>
          <a:p>
            <a:pPr marL="342900" indent="-342900"/>
            <a:r>
              <a:rPr lang="en-US" sz="1400" b="1"/>
              <a:t>Frontside Expose Description &amp; Parameters: </a:t>
            </a:r>
          </a:p>
          <a:p>
            <a:pPr marL="342900" indent="-342900">
              <a:buFontTx/>
              <a:buAutoNum type="arabicPeriod"/>
            </a:pPr>
            <a:r>
              <a:rPr lang="en-US" sz="1400" i="1">
                <a:solidFill>
                  <a:schemeClr val="tx1"/>
                </a:solidFill>
              </a:rPr>
              <a:t>Load Mask Into Holding Tray and slide the tray into the Karl Suss alignment system</a:t>
            </a:r>
          </a:p>
          <a:p>
            <a:pPr marL="342900" indent="-342900">
              <a:buFontTx/>
              <a:buAutoNum type="arabicPeriod"/>
            </a:pPr>
            <a:r>
              <a:rPr lang="en-US" sz="1400" i="1">
                <a:solidFill>
                  <a:schemeClr val="tx1"/>
                </a:solidFill>
              </a:rPr>
              <a:t>Load Wafer Into Karl Suss Contact Aligner</a:t>
            </a:r>
          </a:p>
          <a:p>
            <a:pPr marL="342900" indent="-342900">
              <a:buFontTx/>
              <a:buAutoNum type="arabicPeriod"/>
            </a:pPr>
            <a:r>
              <a:rPr lang="en-US" sz="1400" i="1"/>
              <a:t>Align wafer using alignment system</a:t>
            </a:r>
          </a:p>
          <a:p>
            <a:pPr marL="342900" indent="-342900">
              <a:buFontTx/>
              <a:buAutoNum type="arabicPeriod"/>
            </a:pPr>
            <a:r>
              <a:rPr lang="en-US" sz="1400" i="1"/>
              <a:t>Expose wafer to UV light for </a:t>
            </a:r>
            <a:r>
              <a:rPr lang="en-US" sz="1400" b="1" i="1"/>
              <a:t>40 seconds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5400" y="1588316"/>
            <a:ext cx="8959112" cy="5232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7" tIns="45713" rIns="91427" bIns="45713">
            <a:spAutoFit/>
          </a:bodyPr>
          <a:lstStyle/>
          <a:p>
            <a:r>
              <a:rPr lang="en-US" sz="1400" b="1" u="sng" dirty="0"/>
              <a:t>Process Description:</a:t>
            </a:r>
            <a:r>
              <a:rPr lang="en-US" sz="1400" b="1" dirty="0"/>
              <a:t> </a:t>
            </a:r>
            <a:endParaRPr lang="en-US" sz="1400" b="1" dirty="0" smtClean="0"/>
          </a:p>
          <a:p>
            <a:r>
              <a:rPr lang="en-US" sz="1400" dirty="0" smtClean="0"/>
              <a:t>Exposes </a:t>
            </a:r>
            <a:r>
              <a:rPr lang="en-US" sz="1400" dirty="0"/>
              <a:t>the Wheatstone Bridge </a:t>
            </a:r>
            <a:r>
              <a:rPr lang="en-US" sz="1400" dirty="0" smtClean="0"/>
              <a:t>circuit pattern.  </a:t>
            </a:r>
            <a:endParaRPr lang="en-US" sz="1400" dirty="0"/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1628" y="4118365"/>
            <a:ext cx="3454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4341333" y="4119997"/>
            <a:ext cx="393700" cy="406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/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61498" y="212651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6b</a:t>
            </a:r>
            <a:endParaRPr lang="en-US" dirty="0"/>
          </a:p>
        </p:txBody>
      </p:sp>
      <p:pic>
        <p:nvPicPr>
          <p:cNvPr id="13" name="Picture 12" descr="LOR_PR_expose_correct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29" y="3737139"/>
            <a:ext cx="3896142" cy="2949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73025" y="-7938"/>
            <a:ext cx="7575550" cy="6413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Frontside Photolithography - Expose</a:t>
            </a:r>
          </a:p>
        </p:txBody>
      </p:sp>
      <p:pic>
        <p:nvPicPr>
          <p:cNvPr id="4" name="Picture 3" descr="FrontsideMas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96" y="673608"/>
            <a:ext cx="8384019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9200" y="6248400"/>
            <a:ext cx="149860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Step 6b</a:t>
            </a:r>
            <a:endParaRPr lang="en-US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 Silicon</a:t>
            </a:r>
            <a:endParaRPr 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7299" y="1620028"/>
            <a:ext cx="2728433" cy="24621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27" tIns="45713" rIns="91427" bIns="45713">
            <a:spAutoFit/>
          </a:bodyPr>
          <a:lstStyle/>
          <a:p>
            <a:r>
              <a:rPr lang="en-US" sz="1400" b="1" u="sng" dirty="0"/>
              <a:t>Description and </a:t>
            </a:r>
            <a:r>
              <a:rPr lang="en-US" sz="1400" b="1" u="sng" dirty="0" smtClean="0"/>
              <a:t>Parameters:</a:t>
            </a:r>
          </a:p>
          <a:p>
            <a:r>
              <a:rPr lang="en-US" sz="1400" i="1" dirty="0" smtClean="0"/>
              <a:t>Standard </a:t>
            </a:r>
            <a:r>
              <a:rPr lang="en-US" sz="1400" i="1" dirty="0"/>
              <a:t>150mm </a:t>
            </a:r>
            <a:r>
              <a:rPr lang="en-US" sz="1400" i="1" dirty="0" err="1"/>
              <a:t>monocrystalline</a:t>
            </a:r>
            <a:r>
              <a:rPr lang="en-US" sz="1400" i="1" dirty="0"/>
              <a:t> silicon wafer having &lt;100&gt; crystal </a:t>
            </a:r>
            <a:r>
              <a:rPr lang="en-US" sz="1400" i="1" dirty="0" smtClean="0"/>
              <a:t>orientation</a:t>
            </a:r>
          </a:p>
          <a:p>
            <a:endParaRPr lang="en-US" sz="1400" i="1" dirty="0" smtClean="0"/>
          </a:p>
          <a:p>
            <a:r>
              <a:rPr lang="en-US" sz="1400" b="1" i="1" dirty="0" smtClean="0">
                <a:solidFill>
                  <a:schemeClr val="tx1"/>
                </a:solidFill>
              </a:rPr>
              <a:t>Thickness</a:t>
            </a:r>
            <a:r>
              <a:rPr lang="en-US" sz="1400" i="1" dirty="0">
                <a:solidFill>
                  <a:schemeClr val="tx1"/>
                </a:solidFill>
              </a:rPr>
              <a:t>: 675+/- 25 µm</a:t>
            </a:r>
          </a:p>
          <a:p>
            <a:r>
              <a:rPr lang="en-US" sz="1400" b="1" i="1" dirty="0" err="1">
                <a:solidFill>
                  <a:schemeClr val="tx1"/>
                </a:solidFill>
                <a:sym typeface="Symbol" pitchFamily="18" charset="2"/>
              </a:rPr>
              <a:t>Dopant</a:t>
            </a:r>
            <a:r>
              <a:rPr lang="en-US" sz="1400" i="1" dirty="0">
                <a:solidFill>
                  <a:schemeClr val="tx1"/>
                </a:solidFill>
                <a:sym typeface="Symbol" pitchFamily="18" charset="2"/>
              </a:rPr>
              <a:t> (</a:t>
            </a:r>
            <a:r>
              <a:rPr lang="en-US" sz="1400" dirty="0">
                <a:sym typeface="Symbol" pitchFamily="18" charset="2"/>
              </a:rPr>
              <a:t>An intentional impurity to alter the resistivity)</a:t>
            </a:r>
            <a:r>
              <a:rPr lang="en-US" sz="1400" i="1" dirty="0">
                <a:solidFill>
                  <a:schemeClr val="tx1"/>
                </a:solidFill>
                <a:sym typeface="Symbol" pitchFamily="18" charset="2"/>
              </a:rPr>
              <a:t>: </a:t>
            </a:r>
            <a:r>
              <a:rPr lang="en-US" sz="1400" i="1" dirty="0" smtClean="0">
                <a:solidFill>
                  <a:schemeClr val="tx1"/>
                </a:solidFill>
                <a:sym typeface="Symbol" pitchFamily="18" charset="2"/>
              </a:rPr>
              <a:t>Boron</a:t>
            </a:r>
          </a:p>
          <a:p>
            <a:r>
              <a:rPr lang="en-US" sz="1400" b="1" i="1" dirty="0" smtClean="0">
                <a:solidFill>
                  <a:schemeClr val="tx1"/>
                </a:solidFill>
                <a:sym typeface="Symbol" pitchFamily="18" charset="2"/>
              </a:rPr>
              <a:t>Resistivity</a:t>
            </a:r>
            <a:r>
              <a:rPr lang="en-US" sz="1400" i="1" dirty="0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en-US" sz="1400" i="1" dirty="0">
                <a:solidFill>
                  <a:schemeClr val="tx1"/>
                </a:solidFill>
                <a:sym typeface="Symbol" pitchFamily="18" charset="2"/>
              </a:rPr>
              <a:t>(</a:t>
            </a:r>
            <a:r>
              <a:rPr lang="en-US" sz="1400" dirty="0">
                <a:sym typeface="Symbol" pitchFamily="18" charset="2"/>
              </a:rPr>
              <a:t>The resistance to current flow and movement of electrons in the silicon): </a:t>
            </a:r>
            <a:r>
              <a:rPr lang="en-US" sz="1400" i="1" dirty="0">
                <a:solidFill>
                  <a:schemeClr val="tx1"/>
                </a:solidFill>
              </a:rPr>
              <a:t>20 </a:t>
            </a:r>
            <a:r>
              <a:rPr lang="en-US" sz="1400" i="1" dirty="0">
                <a:solidFill>
                  <a:schemeClr val="tx1"/>
                </a:solidFill>
                <a:sym typeface="Symbol" pitchFamily="18" charset="2"/>
              </a:rPr>
              <a:t>-cm</a:t>
            </a:r>
            <a:r>
              <a:rPr lang="en-US" sz="1400" dirty="0">
                <a:sym typeface="Symbol" pitchFamily="18" charset="2"/>
              </a:rPr>
              <a:t> </a:t>
            </a:r>
          </a:p>
        </p:txBody>
      </p:sp>
      <p:pic>
        <p:nvPicPr>
          <p:cNvPr id="9" name="Picture 12" descr="ingotslic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200" y="4458698"/>
            <a:ext cx="2095500" cy="222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2" descr="SiliconWaferProcess01_09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9598" y="1586541"/>
            <a:ext cx="6043612" cy="399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261498" y="21265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89359" y="6467403"/>
            <a:ext cx="10679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/>
              <a:t>Revised 6/30/10</a:t>
            </a:r>
            <a:endParaRPr lang="en-US" sz="105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Frontside</a:t>
            </a:r>
            <a:r>
              <a:rPr lang="en-US" dirty="0" smtClean="0"/>
              <a:t> Photolithography - Develop</a:t>
            </a:r>
            <a:endParaRPr lang="en-US" dirty="0"/>
          </a:p>
        </p:txBody>
      </p:sp>
      <p:pic>
        <p:nvPicPr>
          <p:cNvPr id="3" name="Picture 14" descr="Bad_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9285" y="4373939"/>
            <a:ext cx="2241550" cy="2039938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36033" y="1588316"/>
            <a:ext cx="8948479" cy="3143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7" tIns="45713" rIns="91427" bIns="45713">
            <a:spAutoFit/>
          </a:bodyPr>
          <a:lstStyle/>
          <a:p>
            <a:r>
              <a:rPr lang="en-US" sz="1400" b="1" u="sng"/>
              <a:t>Process Description:</a:t>
            </a:r>
            <a:r>
              <a:rPr lang="en-US" sz="1400" b="1"/>
              <a:t> </a:t>
            </a:r>
            <a:r>
              <a:rPr lang="en-US" sz="1400"/>
              <a:t>Develops the photoresist &amp; creates the resist undercut.</a:t>
            </a: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1900" y="1943916"/>
            <a:ext cx="7761766" cy="22467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7" tIns="45713" rIns="91427" bIns="45713">
            <a:spAutoFit/>
          </a:bodyPr>
          <a:lstStyle/>
          <a:p>
            <a:pPr marL="342900" indent="-342900"/>
            <a:r>
              <a:rPr lang="en-US" sz="1400" b="1" dirty="0" err="1"/>
              <a:t>Frontside</a:t>
            </a:r>
            <a:r>
              <a:rPr lang="en-US" sz="1400" b="1" dirty="0"/>
              <a:t> Develop </a:t>
            </a:r>
            <a:r>
              <a:rPr lang="en-US" sz="1400" b="1" dirty="0" smtClean="0"/>
              <a:t>Parameters</a:t>
            </a:r>
            <a:r>
              <a:rPr lang="en-US" sz="1400" b="1" dirty="0"/>
              <a:t>: </a:t>
            </a:r>
            <a:r>
              <a:rPr lang="en-US" sz="1400" b="1" dirty="0" smtClean="0"/>
              <a:t> Performed </a:t>
            </a:r>
            <a:r>
              <a:rPr lang="en-US" sz="1400" b="1" dirty="0"/>
              <a:t>at Caustic Wet Bench, USE ACID GEAR PPE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>
                <a:solidFill>
                  <a:schemeClr val="tx1"/>
                </a:solidFill>
              </a:rPr>
              <a:t>Place exposed wafer in last slot of white Teflon boat (closest to H bar)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>
                <a:solidFill>
                  <a:schemeClr val="tx1"/>
                </a:solidFill>
              </a:rPr>
              <a:t>Pour develop solution </a:t>
            </a:r>
            <a:r>
              <a:rPr lang="en-US" sz="1400" i="1" dirty="0"/>
              <a:t>(1:5 concentration of </a:t>
            </a:r>
            <a:r>
              <a:rPr lang="en-US" sz="1400" i="1" dirty="0" smtClean="0"/>
              <a:t>KOH/DI Water) </a:t>
            </a:r>
            <a:r>
              <a:rPr lang="en-US" sz="1400" i="1" dirty="0">
                <a:solidFill>
                  <a:schemeClr val="tx1"/>
                </a:solidFill>
              </a:rPr>
              <a:t>into </a:t>
            </a:r>
            <a:r>
              <a:rPr lang="en-US" sz="1400" i="1" dirty="0" smtClean="0">
                <a:solidFill>
                  <a:schemeClr val="tx1"/>
                </a:solidFill>
              </a:rPr>
              <a:t>container. </a:t>
            </a:r>
            <a:r>
              <a:rPr lang="en-US" sz="1400" i="1" dirty="0"/>
              <a:t> </a:t>
            </a:r>
            <a:r>
              <a:rPr lang="en-US" sz="1400" i="1" dirty="0" smtClean="0"/>
              <a:t>I</a:t>
            </a:r>
            <a:r>
              <a:rPr lang="en-US" sz="1400" i="1" dirty="0" smtClean="0">
                <a:solidFill>
                  <a:schemeClr val="tx1"/>
                </a:solidFill>
              </a:rPr>
              <a:t>nsert </a:t>
            </a:r>
            <a:r>
              <a:rPr lang="en-US" sz="1400" i="1" dirty="0">
                <a:solidFill>
                  <a:schemeClr val="tx1"/>
                </a:solidFill>
              </a:rPr>
              <a:t>boat so entire wafer is submerged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>
                <a:solidFill>
                  <a:schemeClr val="tx1"/>
                </a:solidFill>
              </a:rPr>
              <a:t>Allow wafers to develop for </a:t>
            </a:r>
            <a:r>
              <a:rPr lang="en-US" sz="1400" b="1" i="1" dirty="0">
                <a:solidFill>
                  <a:schemeClr val="tx1"/>
                </a:solidFill>
              </a:rPr>
              <a:t>60 seconds</a:t>
            </a:r>
            <a:endParaRPr lang="en-US" sz="1400" i="1" dirty="0">
              <a:solidFill>
                <a:schemeClr val="tx1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sz="1400" i="1" dirty="0">
                <a:solidFill>
                  <a:schemeClr val="tx1"/>
                </a:solidFill>
              </a:rPr>
              <a:t>Remove boat from develop solution at a 45° angle to allow the solution to drain off without splashing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>
                <a:solidFill>
                  <a:schemeClr val="tx1"/>
                </a:solidFill>
              </a:rPr>
              <a:t>Place in QDR (Quick Dump Rinse) and Rinse, repeat this 5 times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>
                <a:solidFill>
                  <a:schemeClr val="tx1"/>
                </a:solidFill>
              </a:rPr>
              <a:t>Remove at 45° angle to allow for smooth run off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>
                <a:solidFill>
                  <a:schemeClr val="tx1"/>
                </a:solidFill>
              </a:rPr>
              <a:t>Place entire boat into SRD (Spin Rinse Dryer) until unit indicates </a:t>
            </a:r>
            <a:r>
              <a:rPr lang="en-US" sz="1400" b="1" i="1" dirty="0">
                <a:solidFill>
                  <a:schemeClr val="tx1"/>
                </a:solidFill>
              </a:rPr>
              <a:t>15M</a:t>
            </a:r>
            <a:r>
              <a:rPr lang="el-GR" sz="1400" b="1" i="1" dirty="0">
                <a:solidFill>
                  <a:schemeClr val="tx1"/>
                </a:solidFill>
              </a:rPr>
              <a:t>Ω</a:t>
            </a:r>
            <a:r>
              <a:rPr lang="en-US" sz="1400" b="1" i="1" dirty="0">
                <a:solidFill>
                  <a:schemeClr val="tx1"/>
                </a:solidFill>
              </a:rPr>
              <a:t> </a:t>
            </a:r>
            <a:r>
              <a:rPr lang="en-US" sz="1400" i="1" dirty="0">
                <a:solidFill>
                  <a:schemeClr val="tx1"/>
                </a:solidFill>
              </a:rPr>
              <a:t>rinse water resistivity 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>
                <a:solidFill>
                  <a:schemeClr val="tx1"/>
                </a:solidFill>
              </a:rPr>
              <a:t>Perform a microscopic inspection to check for defects</a:t>
            </a:r>
          </a:p>
        </p:txBody>
      </p:sp>
      <p:pic>
        <p:nvPicPr>
          <p:cNvPr id="6" name="Picture 15" descr="Develop01_1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899" y="4379699"/>
            <a:ext cx="6719888" cy="201612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3" descr="Nov_3_MTTC_2005%20PP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4099" y="1977343"/>
            <a:ext cx="879077" cy="188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261498" y="212651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6c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49342" y="6485898"/>
            <a:ext cx="1882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 LOR Develop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3025" y="-7938"/>
            <a:ext cx="7727950" cy="6413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Frontside Photolithography - Develop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69200" y="6248400"/>
            <a:ext cx="149860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Step 6c</a:t>
            </a:r>
            <a:endParaRPr lang="en-US" sz="2800" dirty="0"/>
          </a:p>
        </p:txBody>
      </p:sp>
      <p:pic>
        <p:nvPicPr>
          <p:cNvPr id="5" name="Picture 4" descr="Step6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244600"/>
            <a:ext cx="5795072" cy="5486400"/>
          </a:xfrm>
          <a:prstGeom prst="rect">
            <a:avLst/>
          </a:prstGeom>
        </p:spPr>
      </p:pic>
      <p:pic>
        <p:nvPicPr>
          <p:cNvPr id="6" name="Picture 5" descr="Step6Sm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900" y="868681"/>
            <a:ext cx="3662708" cy="129844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Metal Deposition</a:t>
            </a:r>
            <a:endParaRPr lang="en-US" dirty="0"/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6453965" y="6265554"/>
            <a:ext cx="24892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Wheatstone Bridge pattern after metal deposition</a:t>
            </a:r>
          </a:p>
        </p:txBody>
      </p:sp>
      <p:pic>
        <p:nvPicPr>
          <p:cNvPr id="4" name="Picture 24"/>
          <p:cNvPicPr>
            <a:picLocks noChangeAspect="1" noChangeArrowheads="1"/>
          </p:cNvPicPr>
          <p:nvPr/>
        </p:nvPicPr>
        <p:blipFill>
          <a:blip r:embed="rId3" cstate="print"/>
          <a:srcRect l="21318" t="14468" r="27446"/>
          <a:stretch>
            <a:fillRect/>
          </a:stretch>
        </p:blipFill>
        <p:spPr bwMode="auto">
          <a:xfrm>
            <a:off x="3810673" y="3694112"/>
            <a:ext cx="2399902" cy="300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12700" y="2615540"/>
            <a:ext cx="8939914" cy="9540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7" tIns="45713" rIns="91427" bIns="45713">
            <a:spAutoFit/>
          </a:bodyPr>
          <a:lstStyle/>
          <a:p>
            <a:pPr marL="342900" indent="-342900"/>
            <a:r>
              <a:rPr lang="en-US" sz="1400" b="1" u="sng" dirty="0" smtClean="0"/>
              <a:t>Deposition Parameters:</a:t>
            </a:r>
            <a:endParaRPr lang="en-US" sz="1400" b="1" u="sng" dirty="0"/>
          </a:p>
          <a:p>
            <a:pPr marL="342900" indent="-342900">
              <a:buFontTx/>
              <a:buAutoNum type="arabicPeriod"/>
            </a:pPr>
            <a:r>
              <a:rPr lang="en-US" sz="1400" i="1" dirty="0" smtClean="0"/>
              <a:t>Mount </a:t>
            </a:r>
            <a:r>
              <a:rPr lang="en-US" sz="1400" i="1" dirty="0"/>
              <a:t>wafers in the vacuum evaporator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/>
              <a:t>Deposit 100 Angstroms of chrome onto the wafer – </a:t>
            </a:r>
            <a:r>
              <a:rPr lang="en-US" sz="1400" b="1" i="1" dirty="0"/>
              <a:t>Process Time:  90 seconds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/>
              <a:t>Deposit 4000 Angstroms of gold over the chrome – </a:t>
            </a:r>
            <a:r>
              <a:rPr lang="en-US" sz="1400" b="1" i="1" dirty="0"/>
              <a:t>Process Time:  5 minutes</a:t>
            </a:r>
          </a:p>
        </p:txBody>
      </p:sp>
      <p:pic>
        <p:nvPicPr>
          <p:cNvPr id="7" name="Picture 16" descr="Gold_chip1_1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9244" y="3685867"/>
            <a:ext cx="2457450" cy="2401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16238" y="1587720"/>
            <a:ext cx="8936376" cy="95409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7" tIns="45713" rIns="91427" bIns="45713">
            <a:spAutoFit/>
          </a:bodyPr>
          <a:lstStyle/>
          <a:p>
            <a:pPr marL="342900" indent="-342900"/>
            <a:r>
              <a:rPr lang="en-US" sz="1400" b="1" u="sng" dirty="0"/>
              <a:t>Process </a:t>
            </a:r>
            <a:r>
              <a:rPr lang="en-US" sz="1400" b="1" u="sng" dirty="0" smtClean="0"/>
              <a:t>Description:</a:t>
            </a:r>
            <a:endParaRPr lang="en-US" sz="1400" b="1" u="sng" dirty="0"/>
          </a:p>
          <a:p>
            <a:pPr marL="342900" indent="-342900"/>
            <a:r>
              <a:rPr lang="en-US" sz="1400" dirty="0"/>
              <a:t>A vacuum evaporator is used to deposit chrome and then gold onto the wafer.  Chrome is used because it </a:t>
            </a:r>
          </a:p>
          <a:p>
            <a:pPr marL="342900" indent="-342900"/>
            <a:r>
              <a:rPr lang="en-US" sz="1400" dirty="0"/>
              <a:t>adheres well to the silicon nitride and the gold adheres well to the chrome.  The gold acts as the conductive</a:t>
            </a:r>
          </a:p>
          <a:p>
            <a:pPr marL="342900" indent="-342900"/>
            <a:r>
              <a:rPr lang="en-US" sz="1400" dirty="0"/>
              <a:t>layer and strain gauge for the resistor bridges in the Wheatstone Bridge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261498" y="21265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7</a:t>
            </a:r>
            <a:endParaRPr lang="en-US" dirty="0"/>
          </a:p>
        </p:txBody>
      </p:sp>
      <p:pic>
        <p:nvPicPr>
          <p:cNvPr id="10" name="Picture 9" descr="deposition_process_correct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82" y="3754320"/>
            <a:ext cx="3412874" cy="2900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73025" y="-7938"/>
            <a:ext cx="3621478" cy="6463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r>
              <a:rPr lang="en-US" dirty="0" smtClean="0"/>
              <a:t>Metal </a:t>
            </a:r>
            <a:r>
              <a:rPr lang="en-US" dirty="0"/>
              <a:t>Deposition</a:t>
            </a:r>
          </a:p>
        </p:txBody>
      </p:sp>
      <p:pic>
        <p:nvPicPr>
          <p:cNvPr id="13315" name="Picture 13" descr="C:\Users\Barb\Desktop\Nic's Photos\11. Chrome and Gold evap\cleanroom pictures 019.jpg"/>
          <p:cNvPicPr>
            <a:picLocks noChangeAspect="1" noChangeArrowheads="1"/>
          </p:cNvPicPr>
          <p:nvPr/>
        </p:nvPicPr>
        <p:blipFill>
          <a:blip r:embed="rId3" cstate="print"/>
          <a:srcRect l="1504" t="2857" r="6849"/>
          <a:stretch>
            <a:fillRect/>
          </a:stretch>
        </p:blipFill>
        <p:spPr bwMode="auto">
          <a:xfrm>
            <a:off x="177800" y="2944984"/>
            <a:ext cx="4762500" cy="37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759700" y="6248400"/>
            <a:ext cx="130810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Step 7</a:t>
            </a:r>
            <a:endParaRPr lang="en-US" sz="2800" dirty="0"/>
          </a:p>
        </p:txBody>
      </p:sp>
      <p:pic>
        <p:nvPicPr>
          <p:cNvPr id="7" name="Picture 6" descr="Step7Small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160" y="882904"/>
            <a:ext cx="4663440" cy="184099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Metal Liftoff</a:t>
            </a:r>
            <a:endParaRPr lang="en-US" dirty="0"/>
          </a:p>
        </p:txBody>
      </p:sp>
      <p:sp>
        <p:nvSpPr>
          <p:cNvPr id="3" name="Text Box 27"/>
          <p:cNvSpPr txBox="1">
            <a:spLocks noChangeArrowheads="1"/>
          </p:cNvSpPr>
          <p:nvPr/>
        </p:nvSpPr>
        <p:spPr bwMode="auto">
          <a:xfrm>
            <a:off x="16238" y="1587720"/>
            <a:ext cx="3588199" cy="13849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7" tIns="45713" rIns="91427" bIns="45713">
            <a:spAutoFit/>
          </a:bodyPr>
          <a:lstStyle/>
          <a:p>
            <a:r>
              <a:rPr lang="en-US" sz="1400" b="1" u="sng" dirty="0" smtClean="0"/>
              <a:t>Process Description:</a:t>
            </a:r>
          </a:p>
          <a:p>
            <a:r>
              <a:rPr lang="en-US" sz="1400" dirty="0" smtClean="0"/>
              <a:t>The wafer is soaked in acetone to dissolve the </a:t>
            </a:r>
            <a:r>
              <a:rPr lang="en-US" sz="1400" dirty="0" err="1" smtClean="0"/>
              <a:t>photoresist</a:t>
            </a:r>
            <a:r>
              <a:rPr lang="en-US" sz="1400" dirty="0" smtClean="0"/>
              <a:t> causing chrome/gold leads to lift off.  The wafer must stay wet or the metal may stick randomly to the wafer surface. LOR will remain.</a:t>
            </a: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23334" y="3083392"/>
            <a:ext cx="3581104" cy="7386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7" tIns="45713" rIns="91427" bIns="45713">
            <a:spAutoFit/>
          </a:bodyPr>
          <a:lstStyle/>
          <a:p>
            <a:pPr marL="342900" indent="-342900"/>
            <a:r>
              <a:rPr lang="en-US" sz="1400" b="1" u="sng" dirty="0" smtClean="0"/>
              <a:t>Liftoff Parameters:</a:t>
            </a:r>
            <a:endParaRPr lang="en-US" sz="1400" b="1" u="sng" dirty="0"/>
          </a:p>
          <a:p>
            <a:r>
              <a:rPr lang="en-US" sz="1400" i="1" dirty="0" smtClean="0"/>
              <a:t>Chemicals Used:</a:t>
            </a:r>
            <a:r>
              <a:rPr lang="en-US" sz="1400" dirty="0" smtClean="0"/>
              <a:t> Acetone</a:t>
            </a:r>
          </a:p>
          <a:p>
            <a:r>
              <a:rPr lang="en-US" sz="1400" i="1" dirty="0" smtClean="0"/>
              <a:t>Process Time: Approximately 30 minutes</a:t>
            </a:r>
          </a:p>
        </p:txBody>
      </p:sp>
      <p:pic>
        <p:nvPicPr>
          <p:cNvPr id="5" name="Picture 19" descr="P60800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086" y="4739191"/>
            <a:ext cx="1892300" cy="141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1437" y="4729666"/>
            <a:ext cx="1925637" cy="144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6241" y="4724903"/>
            <a:ext cx="1930400" cy="144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253783" y="6305551"/>
            <a:ext cx="17351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7" tIns="45713" rIns="91427" bIns="45713">
            <a:spAutoFit/>
          </a:bodyPr>
          <a:lstStyle/>
          <a:p>
            <a:pPr algn="ctr"/>
            <a:r>
              <a:rPr lang="en-US" sz="1200" dirty="0"/>
              <a:t>Stage 1: Chrome/Gold beginning to liftoff</a:t>
            </a: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2269246" y="6303326"/>
            <a:ext cx="2409071" cy="4616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en-US" sz="1200" dirty="0"/>
              <a:t>Stage 2: Wheatstone bridge structures beginning to be revealed</a:t>
            </a:r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4720366" y="6305551"/>
            <a:ext cx="19256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7" tIns="45713" rIns="91427" bIns="45713">
            <a:spAutoFit/>
          </a:bodyPr>
          <a:lstStyle/>
          <a:p>
            <a:pPr algn="ctr"/>
            <a:r>
              <a:rPr lang="en-US" sz="1200" dirty="0"/>
              <a:t>Stage 3: Chrome/Gold liftoff complete</a:t>
            </a:r>
          </a:p>
        </p:txBody>
      </p:sp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6964330" y="6388365"/>
            <a:ext cx="2120272" cy="4616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en-US" sz="1200" dirty="0"/>
              <a:t>Microscope photo of Wheatstone bridge after liftoff</a:t>
            </a:r>
          </a:p>
        </p:txBody>
      </p:sp>
      <p:pic>
        <p:nvPicPr>
          <p:cNvPr id="13" name="Picture 20" descr="chipLiftOff1_14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2467" y="4314825"/>
            <a:ext cx="1990725" cy="194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8261498" y="21265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8</a:t>
            </a:r>
            <a:endParaRPr lang="en-US" dirty="0"/>
          </a:p>
        </p:txBody>
      </p:sp>
      <p:pic>
        <p:nvPicPr>
          <p:cNvPr id="1026" name="Picture 2" descr="lift-off-proces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2157" y="1643269"/>
            <a:ext cx="4901647" cy="2275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9"/>
          <p:cNvSpPr txBox="1">
            <a:spLocks noChangeArrowheads="1"/>
          </p:cNvSpPr>
          <p:nvPr/>
        </p:nvSpPr>
        <p:spPr bwMode="auto">
          <a:xfrm>
            <a:off x="73025" y="-7938"/>
            <a:ext cx="2561572" cy="6463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r>
              <a:rPr lang="en-US" dirty="0" smtClean="0"/>
              <a:t>Metal </a:t>
            </a:r>
            <a:r>
              <a:rPr lang="en-US" dirty="0"/>
              <a:t>Liftoff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59700" y="6248400"/>
            <a:ext cx="130810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Step 8</a:t>
            </a:r>
            <a:endParaRPr lang="en-US" sz="2800" dirty="0"/>
          </a:p>
        </p:txBody>
      </p:sp>
      <p:pic>
        <p:nvPicPr>
          <p:cNvPr id="5" name="Picture 4" descr="Step8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05" y="1213104"/>
            <a:ext cx="6268681" cy="5486400"/>
          </a:xfrm>
          <a:prstGeom prst="rect">
            <a:avLst/>
          </a:prstGeom>
        </p:spPr>
      </p:pic>
      <p:pic>
        <p:nvPicPr>
          <p:cNvPr id="6" name="Picture 5" descr="Step8Sm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020" y="711610"/>
            <a:ext cx="3333691" cy="12984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25279" y="25400"/>
            <a:ext cx="10679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/>
              <a:t>Revised 6/30/10</a:t>
            </a:r>
            <a:endParaRPr lang="en-US" sz="1050" i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LOR Strip</a:t>
            </a:r>
            <a:endParaRPr lang="en-US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1899" y="1593893"/>
            <a:ext cx="6248400" cy="989819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27" tIns="45713" rIns="91427" bIns="45713">
            <a:spAutoFit/>
          </a:bodyPr>
          <a:lstStyle/>
          <a:p>
            <a:r>
              <a:rPr lang="en-US" sz="1400" b="1" u="sng" dirty="0"/>
              <a:t>Process Description and Parameters</a:t>
            </a:r>
          </a:p>
          <a:p>
            <a:r>
              <a:rPr lang="en-US" sz="1400" dirty="0"/>
              <a:t>Wafers are now submerged in </a:t>
            </a:r>
            <a:r>
              <a:rPr lang="en-US" sz="1400" dirty="0" smtClean="0"/>
              <a:t>develop solution to </a:t>
            </a:r>
            <a:r>
              <a:rPr lang="en-US" sz="1400" dirty="0"/>
              <a:t>strip the LOR.</a:t>
            </a:r>
            <a:r>
              <a:rPr lang="en-US" sz="1400" i="1" dirty="0"/>
              <a:t> </a:t>
            </a:r>
          </a:p>
          <a:p>
            <a:r>
              <a:rPr lang="en-US" sz="1400" i="1" dirty="0"/>
              <a:t>Chemicals Used: </a:t>
            </a:r>
            <a:r>
              <a:rPr lang="en-US" sz="1400" i="1" dirty="0" smtClean="0"/>
              <a:t>Develop solution at </a:t>
            </a:r>
            <a:r>
              <a:rPr lang="en-US" sz="1400" i="1" dirty="0"/>
              <a:t>room temperature</a:t>
            </a:r>
            <a:endParaRPr lang="en-US" sz="1400" dirty="0"/>
          </a:p>
          <a:p>
            <a:r>
              <a:rPr lang="en-US" sz="1400" i="1" dirty="0"/>
              <a:t>Process Time: Approximately </a:t>
            </a:r>
            <a:r>
              <a:rPr lang="en-US" sz="1400" b="1" i="1" dirty="0"/>
              <a:t>2 minutes</a:t>
            </a:r>
          </a:p>
        </p:txBody>
      </p:sp>
      <p:pic>
        <p:nvPicPr>
          <p:cNvPr id="4" name="Picture 15" descr="LOR_Strip1_2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99" y="3318717"/>
            <a:ext cx="7366000" cy="3379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6" descr="Oct_20_MTTC_2005 EKC_830_Organic_Photoresist_Stripper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5909" y="1600192"/>
            <a:ext cx="25908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261498" y="21265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73025" y="-7938"/>
            <a:ext cx="2193925" cy="639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LOR Strip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59700" y="6248400"/>
            <a:ext cx="130810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Step 9</a:t>
            </a:r>
            <a:endParaRPr lang="en-US" sz="2800" dirty="0"/>
          </a:p>
        </p:txBody>
      </p:sp>
      <p:pic>
        <p:nvPicPr>
          <p:cNvPr id="5" name="Picture 4" descr="Step9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76" y="1066800"/>
            <a:ext cx="6094918" cy="5486400"/>
          </a:xfrm>
          <a:prstGeom prst="rect">
            <a:avLst/>
          </a:prstGeom>
        </p:spPr>
      </p:pic>
      <p:pic>
        <p:nvPicPr>
          <p:cNvPr id="6" name="Picture 5" descr="Step9Sm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680" y="590804"/>
            <a:ext cx="3462020" cy="129591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KOH Etch</a:t>
            </a:r>
            <a:endParaRPr lang="en-US" dirty="0"/>
          </a:p>
        </p:txBody>
      </p:sp>
      <p:pic>
        <p:nvPicPr>
          <p:cNvPr id="4" name="Picture 12" descr="2005_1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" y="4681375"/>
            <a:ext cx="2489200" cy="1973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44301" y="4675835"/>
            <a:ext cx="349102" cy="40011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000" dirty="0"/>
              <a:t>1</a:t>
            </a:r>
          </a:p>
        </p:txBody>
      </p:sp>
      <p:pic>
        <p:nvPicPr>
          <p:cNvPr id="6" name="Picture 32" descr="KOH etch finished - resistors blown outward"/>
          <p:cNvPicPr>
            <a:picLocks noChangeAspect="1" noChangeArrowheads="1"/>
          </p:cNvPicPr>
          <p:nvPr/>
        </p:nvPicPr>
        <p:blipFill>
          <a:blip r:embed="rId4"/>
          <a:srcRect t="12973" r="24127" b="-1262"/>
          <a:stretch>
            <a:fillRect/>
          </a:stretch>
        </p:blipFill>
        <p:spPr bwMode="auto">
          <a:xfrm>
            <a:off x="4678000" y="4820712"/>
            <a:ext cx="1782762" cy="155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34"/>
          <p:cNvSpPr>
            <a:spLocks noChangeArrowheads="1"/>
          </p:cNvSpPr>
          <p:nvPr/>
        </p:nvSpPr>
        <p:spPr bwMode="auto">
          <a:xfrm>
            <a:off x="2883282" y="4560213"/>
            <a:ext cx="14732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Good KOH Etch</a:t>
            </a:r>
          </a:p>
        </p:txBody>
      </p:sp>
      <p:sp>
        <p:nvSpPr>
          <p:cNvPr id="8" name="Rectangle 35"/>
          <p:cNvSpPr>
            <a:spLocks noChangeArrowheads="1"/>
          </p:cNvSpPr>
          <p:nvPr/>
        </p:nvSpPr>
        <p:spPr bwMode="auto">
          <a:xfrm>
            <a:off x="4924146" y="4551647"/>
            <a:ext cx="13462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Bad KOH Etch</a:t>
            </a: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2577290" y="6543480"/>
            <a:ext cx="21717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Silicon Nitride Membrane</a:t>
            </a:r>
          </a:p>
        </p:txBody>
      </p:sp>
      <p:sp>
        <p:nvSpPr>
          <p:cNvPr id="10" name="Rectangle 38"/>
          <p:cNvSpPr>
            <a:spLocks noChangeArrowheads="1"/>
          </p:cNvSpPr>
          <p:nvPr/>
        </p:nvSpPr>
        <p:spPr bwMode="auto">
          <a:xfrm>
            <a:off x="4616087" y="6395512"/>
            <a:ext cx="22002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tx1"/>
                </a:solidFill>
              </a:rPr>
              <a:t>Blown Silicon Nitride Membrane due to over etch</a:t>
            </a:r>
          </a:p>
        </p:txBody>
      </p:sp>
      <p:sp>
        <p:nvSpPr>
          <p:cNvPr id="11" name="Line 39"/>
          <p:cNvSpPr>
            <a:spLocks noChangeShapeType="1"/>
          </p:cNvSpPr>
          <p:nvPr/>
        </p:nvSpPr>
        <p:spPr bwMode="auto">
          <a:xfrm flipH="1" flipV="1">
            <a:off x="5622562" y="5582712"/>
            <a:ext cx="723900" cy="977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2" name="Picture 40"/>
          <p:cNvPicPr>
            <a:picLocks noChangeAspect="1" noChangeArrowheads="1"/>
          </p:cNvPicPr>
          <p:nvPr/>
        </p:nvPicPr>
        <p:blipFill>
          <a:blip r:embed="rId5" cstate="print"/>
          <a:srcRect l="18942" t="1762" r="14537" b="20558"/>
          <a:stretch>
            <a:fillRect/>
          </a:stretch>
        </p:blipFill>
        <p:spPr bwMode="auto">
          <a:xfrm>
            <a:off x="6818792" y="4657056"/>
            <a:ext cx="1028107" cy="899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1"/>
          <p:cNvPicPr>
            <a:picLocks noChangeAspect="1" noChangeArrowheads="1"/>
          </p:cNvPicPr>
          <p:nvPr/>
        </p:nvPicPr>
        <p:blipFill>
          <a:blip r:embed="rId6" cstate="print"/>
          <a:srcRect l="18028" t="14592" r="30261" b="13734"/>
          <a:stretch>
            <a:fillRect/>
          </a:stretch>
        </p:blipFill>
        <p:spPr bwMode="auto">
          <a:xfrm>
            <a:off x="6811963" y="5682725"/>
            <a:ext cx="1034865" cy="1076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42"/>
          <p:cNvSpPr>
            <a:spLocks noChangeArrowheads="1"/>
          </p:cNvSpPr>
          <p:nvPr/>
        </p:nvSpPr>
        <p:spPr bwMode="auto">
          <a:xfrm>
            <a:off x="7896225" y="4655612"/>
            <a:ext cx="12477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smtClean="0"/>
              <a:t>c</a:t>
            </a:r>
            <a:r>
              <a:rPr lang="en-US" sz="1200" b="1" dirty="0" smtClean="0">
                <a:solidFill>
                  <a:schemeClr val="tx1"/>
                </a:solidFill>
              </a:rPr>
              <a:t>avity pattern </a:t>
            </a:r>
            <a:r>
              <a:rPr lang="en-US" sz="1200" b="1" dirty="0">
                <a:solidFill>
                  <a:schemeClr val="tx1"/>
                </a:solidFill>
              </a:rPr>
              <a:t>before KOH</a:t>
            </a:r>
          </a:p>
        </p:txBody>
      </p:sp>
      <p:sp>
        <p:nvSpPr>
          <p:cNvPr id="15" name="Rectangle 43"/>
          <p:cNvSpPr>
            <a:spLocks noChangeArrowheads="1"/>
          </p:cNvSpPr>
          <p:nvPr/>
        </p:nvSpPr>
        <p:spPr bwMode="auto">
          <a:xfrm>
            <a:off x="7917492" y="5722412"/>
            <a:ext cx="124777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/>
              <a:t>cavity </a:t>
            </a:r>
            <a:r>
              <a:rPr lang="en-US" sz="1200" b="1" dirty="0" smtClean="0"/>
              <a:t>during KOH </a:t>
            </a:r>
            <a:r>
              <a:rPr lang="en-US" sz="1200" b="1" dirty="0"/>
              <a:t>shows </a:t>
            </a:r>
            <a:r>
              <a:rPr lang="en-US" sz="1200" b="1" dirty="0" smtClean="0"/>
              <a:t>silicon nitride pattern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17" name="Picture 23" descr="chip01_08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30137" y="4827393"/>
            <a:ext cx="1717675" cy="1677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Line 37"/>
          <p:cNvSpPr>
            <a:spLocks noChangeShapeType="1"/>
          </p:cNvSpPr>
          <p:nvPr/>
        </p:nvSpPr>
        <p:spPr bwMode="auto">
          <a:xfrm flipV="1">
            <a:off x="3060700" y="5836712"/>
            <a:ext cx="431800" cy="812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65567" y="2612250"/>
            <a:ext cx="8940210" cy="18158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7" tIns="45713" rIns="91427" bIns="45713">
            <a:spAutoFit/>
          </a:bodyPr>
          <a:lstStyle/>
          <a:p>
            <a:pPr marL="342900" indent="-342900"/>
            <a:r>
              <a:rPr lang="en-US" sz="1400" b="1" u="sng" dirty="0" smtClean="0"/>
              <a:t>KOH Etch Parameters</a:t>
            </a:r>
            <a:r>
              <a:rPr lang="en-US" sz="1400" b="1" dirty="0" smtClean="0"/>
              <a:t> 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i="1" dirty="0" smtClean="0"/>
              <a:t>Place </a:t>
            </a:r>
            <a:r>
              <a:rPr lang="en-US" sz="1400" i="1" dirty="0"/>
              <a:t>wafers in a Teflon boat and place very gently into a </a:t>
            </a:r>
            <a:r>
              <a:rPr lang="en-US" sz="1400" b="1" i="1" dirty="0"/>
              <a:t>105</a:t>
            </a:r>
            <a:r>
              <a:rPr lang="en-US" sz="1400" b="1" i="1" dirty="0">
                <a:cs typeface="Arial" charset="0"/>
              </a:rPr>
              <a:t>ºC</a:t>
            </a:r>
            <a:r>
              <a:rPr lang="en-US" sz="1400" i="1" dirty="0"/>
              <a:t> KOH bath,</a:t>
            </a:r>
            <a:r>
              <a:rPr lang="en-US" sz="1400" b="1" i="1" dirty="0">
                <a:cs typeface="Arial" charset="0"/>
              </a:rPr>
              <a:t> process for 2 hours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>
                <a:cs typeface="Arial" charset="0"/>
              </a:rPr>
              <a:t>Reduce the temperature to </a:t>
            </a:r>
            <a:r>
              <a:rPr lang="en-US" sz="1400" b="1" i="1" dirty="0">
                <a:cs typeface="Arial" charset="0"/>
              </a:rPr>
              <a:t>95ºC and leave for 90 minutes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>
                <a:cs typeface="Arial" charset="0"/>
              </a:rPr>
              <a:t>Reduce the temperature to </a:t>
            </a:r>
            <a:r>
              <a:rPr lang="en-US" sz="1400" b="1" i="1" dirty="0">
                <a:cs typeface="Arial" charset="0"/>
              </a:rPr>
              <a:t>80ºC for approximately</a:t>
            </a:r>
            <a:r>
              <a:rPr lang="en-US" sz="1400" i="1" dirty="0">
                <a:cs typeface="Arial" charset="0"/>
              </a:rPr>
              <a:t> </a:t>
            </a:r>
            <a:r>
              <a:rPr lang="en-US" sz="1400" b="1" i="1" dirty="0">
                <a:cs typeface="Arial" charset="0"/>
              </a:rPr>
              <a:t>45 minutes</a:t>
            </a:r>
            <a:r>
              <a:rPr lang="en-US" sz="1400" i="1" dirty="0">
                <a:cs typeface="Arial" charset="0"/>
              </a:rPr>
              <a:t>, or until etch is complete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>
                <a:cs typeface="Arial" charset="0"/>
              </a:rPr>
              <a:t>Place wafers in QDR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>
                <a:cs typeface="Arial" charset="0"/>
              </a:rPr>
              <a:t>Rinse with Isopropyl Alcohol (IPA) and carefully blow dry with nitrogen</a:t>
            </a:r>
          </a:p>
          <a:p>
            <a:pPr marL="342900" indent="-342900"/>
            <a:r>
              <a:rPr lang="en-US" sz="1400" i="1" dirty="0"/>
              <a:t>Chemicals Used: KOH, IPA, nitrogen</a:t>
            </a:r>
            <a:endParaRPr lang="en-US" sz="1400" dirty="0"/>
          </a:p>
          <a:p>
            <a:pPr marL="342900" indent="-342900"/>
            <a:r>
              <a:rPr lang="en-US" sz="1400" i="1" dirty="0"/>
              <a:t>Process Time: Approximately </a:t>
            </a:r>
            <a:r>
              <a:rPr lang="en-US" sz="1400" b="1" i="1" dirty="0"/>
              <a:t>4 1/2 hours</a:t>
            </a:r>
          </a:p>
        </p:txBody>
      </p:sp>
      <p:pic>
        <p:nvPicPr>
          <p:cNvPr id="20" name="Picture 12" descr="Nov_3_MTTC_2005%20PP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91374" y="2767020"/>
            <a:ext cx="703754" cy="1507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8261498" y="212651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10</a:t>
            </a:r>
            <a:endParaRPr lang="en-US" dirty="0"/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74431" y="1577388"/>
            <a:ext cx="8923079" cy="954093"/>
          </a:xfrm>
          <a:prstGeom prst="rect">
            <a:avLst/>
          </a:prstGeom>
          <a:ln w="12700">
            <a:solidFill>
              <a:schemeClr val="tx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27" tIns="45713" rIns="91427" bIns="45713">
            <a:spAutoFit/>
          </a:bodyPr>
          <a:lstStyle/>
          <a:p>
            <a:pPr marL="342900" indent="-342900"/>
            <a:r>
              <a:rPr lang="en-US" sz="1400" b="1" u="sng" dirty="0"/>
              <a:t>Process Description and Parameters</a:t>
            </a:r>
            <a:r>
              <a:rPr lang="en-US" sz="1400" b="1" dirty="0"/>
              <a:t> </a:t>
            </a:r>
            <a:r>
              <a:rPr lang="en-US" sz="1400" b="1" dirty="0" smtClean="0"/>
              <a:t>: Performed at a Wet Bench, USE ACID GEAR PPE</a:t>
            </a:r>
            <a:endParaRPr lang="en-US" sz="1400" b="1" dirty="0"/>
          </a:p>
          <a:p>
            <a:r>
              <a:rPr lang="en-US" sz="1400" dirty="0"/>
              <a:t>Wafers are now </a:t>
            </a:r>
            <a:r>
              <a:rPr lang="en-US" sz="1400" dirty="0" smtClean="0"/>
              <a:t>submerged in a heated Potassium Hydroxide (KOH) bath.  The silicon nitride acts as a hard mask and the exposed silicon etches </a:t>
            </a:r>
            <a:r>
              <a:rPr lang="en-US" sz="1400" dirty="0" err="1" smtClean="0"/>
              <a:t>anisotropically</a:t>
            </a:r>
            <a:r>
              <a:rPr lang="en-US" sz="1400" dirty="0" smtClean="0"/>
              <a:t> following the crystal planes.  At the end of the etch, the wafers will be fragile since the bulk of the Si is removed. 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73025" y="-7938"/>
            <a:ext cx="2219325" cy="639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KOH Etch</a:t>
            </a:r>
          </a:p>
        </p:txBody>
      </p:sp>
      <p:pic>
        <p:nvPicPr>
          <p:cNvPr id="16387" name="Picture 23" descr="C:\users\Barb\Desktop\In Progress SCOs\MTTC Pressure Sensor\MTTC PS Suite\Keyence Images\02.jpg"/>
          <p:cNvPicPr>
            <a:picLocks noChangeAspect="1" noChangeArrowheads="1"/>
          </p:cNvPicPr>
          <p:nvPr/>
        </p:nvPicPr>
        <p:blipFill>
          <a:blip r:embed="rId3"/>
          <a:srcRect l="21001" t="12222" r="20000" b="12889"/>
          <a:stretch>
            <a:fillRect/>
          </a:stretch>
        </p:blipFill>
        <p:spPr bwMode="auto">
          <a:xfrm>
            <a:off x="177800" y="1519238"/>
            <a:ext cx="5410200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24" descr="C:\users\Barb\Desktop\In Progress SCOs\MTTC Pressure Sensor\MTTC PS Suite\Keyence Images\03.jpg"/>
          <p:cNvPicPr>
            <a:picLocks noChangeAspect="1" noChangeArrowheads="1"/>
          </p:cNvPicPr>
          <p:nvPr/>
        </p:nvPicPr>
        <p:blipFill>
          <a:blip r:embed="rId4"/>
          <a:srcRect t="20926" r="23666" b="5272"/>
          <a:stretch>
            <a:fillRect/>
          </a:stretch>
        </p:blipFill>
        <p:spPr bwMode="auto">
          <a:xfrm>
            <a:off x="4759325" y="241300"/>
            <a:ext cx="4168775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569200" y="6248400"/>
            <a:ext cx="149860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Step 10</a:t>
            </a:r>
            <a:endParaRPr lang="en-US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12" descr="C:\Users\Barb\Desktop\Nic's Photos\1. Bare silicon\cleanroom pictures 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101" y="698498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73025" y="-7938"/>
            <a:ext cx="2622550" cy="6413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r>
              <a:rPr lang="en-US" dirty="0" smtClean="0"/>
              <a:t>Bare Silicon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59700" y="6248400"/>
            <a:ext cx="130810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Step 1</a:t>
            </a:r>
            <a:endParaRPr lang="en-US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and Probing</a:t>
            </a:r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9534" y="1588018"/>
            <a:ext cx="8923079" cy="738650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27" tIns="45713" rIns="91427" bIns="45713">
            <a:spAutoFit/>
          </a:bodyPr>
          <a:lstStyle/>
          <a:p>
            <a:pPr marL="342900" indent="-342900"/>
            <a:r>
              <a:rPr lang="en-US" sz="1400" b="1" u="sng" dirty="0"/>
              <a:t>Process Description and Parameters</a:t>
            </a:r>
            <a:r>
              <a:rPr lang="en-US" sz="1400" b="1" dirty="0"/>
              <a:t> </a:t>
            </a:r>
          </a:p>
          <a:p>
            <a:pPr marL="342900" indent="-342900"/>
            <a:r>
              <a:rPr lang="en-US" sz="1400" dirty="0"/>
              <a:t>Wafers are now placed on a probing station.  A power supply is used to apply a voltage, causing the membrane </a:t>
            </a:r>
          </a:p>
          <a:p>
            <a:pPr marL="342900" indent="-342900"/>
            <a:r>
              <a:rPr lang="en-US" sz="1400" dirty="0"/>
              <a:t>to deflect. 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 l="4892" b="12045"/>
          <a:stretch>
            <a:fillRect/>
          </a:stretch>
        </p:blipFill>
        <p:spPr bwMode="auto">
          <a:xfrm>
            <a:off x="145016" y="4406358"/>
            <a:ext cx="2384425" cy="1652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4" cstate="print"/>
          <a:srcRect l="24529" t="20784" r="27850" b="14651"/>
          <a:stretch>
            <a:fillRect/>
          </a:stretch>
        </p:blipFill>
        <p:spPr bwMode="auto">
          <a:xfrm>
            <a:off x="3261631" y="4706330"/>
            <a:ext cx="1788836" cy="181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42532" y="6220957"/>
            <a:ext cx="254118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tx1"/>
                </a:solidFill>
              </a:rPr>
              <a:t>Pressure Sensor wafer on probing station</a:t>
            </a: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2873746" y="6598721"/>
            <a:ext cx="26035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Probe on the Wheatstone Bridge</a:t>
            </a:r>
          </a:p>
        </p:txBody>
      </p:sp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5942" y="4242052"/>
            <a:ext cx="26416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6213540" y="6328181"/>
            <a:ext cx="27178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Probing station and power supply</a:t>
            </a:r>
          </a:p>
        </p:txBody>
      </p:sp>
      <p:pic>
        <p:nvPicPr>
          <p:cNvPr id="10" name="Picture 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60663" y="2434849"/>
            <a:ext cx="2789237" cy="208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1592240" y="2443746"/>
            <a:ext cx="112971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chemeClr val="tx1"/>
                </a:solidFill>
              </a:rPr>
              <a:t>Final Product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73025" y="-7938"/>
            <a:ext cx="4273550" cy="6413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r>
              <a:rPr lang="en-US"/>
              <a:t>Testing and Probing</a:t>
            </a:r>
          </a:p>
        </p:txBody>
      </p:sp>
      <p:pic>
        <p:nvPicPr>
          <p:cNvPr id="17411" name="Picture 17" descr="C:\users\Barb\Desktop\In Progress SCOs\MTTC Pressure Sensor\MTTC PS Suite\Keyence Images\04.jpg"/>
          <p:cNvPicPr>
            <a:picLocks noChangeAspect="1" noChangeArrowheads="1"/>
          </p:cNvPicPr>
          <p:nvPr/>
        </p:nvPicPr>
        <p:blipFill>
          <a:blip r:embed="rId3"/>
          <a:srcRect r="22362"/>
          <a:stretch>
            <a:fillRect/>
          </a:stretch>
        </p:blipFill>
        <p:spPr bwMode="auto">
          <a:xfrm>
            <a:off x="1714500" y="1079500"/>
            <a:ext cx="5219700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36576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000" dirty="0" smtClean="0"/>
              <a:t>Copyright 2008 - </a:t>
            </a:r>
            <a:r>
              <a:rPr lang="en-US" sz="2000" dirty="0" smtClean="0"/>
              <a:t>2011 </a:t>
            </a:r>
            <a:r>
              <a:rPr lang="en-US" sz="2000" dirty="0" smtClean="0"/>
              <a:t>by the Southwest Center for Microsystems Education and The Regents of the University of New Mexico.</a:t>
            </a:r>
          </a:p>
          <a:p>
            <a:pPr algn="ctr"/>
            <a:r>
              <a:rPr lang="en-US" sz="2000" dirty="0" smtClean="0"/>
              <a:t>Southwest Center for Microsystems Education (SCME)</a:t>
            </a:r>
          </a:p>
          <a:p>
            <a:pPr algn="ctr"/>
            <a:r>
              <a:rPr lang="en-US" sz="2000" dirty="0" smtClean="0"/>
              <a:t>800 Bradbury SE, Suite 235</a:t>
            </a:r>
          </a:p>
          <a:p>
            <a:pPr algn="ctr"/>
            <a:r>
              <a:rPr lang="en-US" sz="2000" dirty="0" smtClean="0"/>
              <a:t>Albuquerque, NM  87106-4346</a:t>
            </a:r>
          </a:p>
          <a:p>
            <a:pPr algn="ctr"/>
            <a:r>
              <a:rPr lang="en-US" sz="2000" dirty="0" smtClean="0"/>
              <a:t>Phone:  505-272-7150</a:t>
            </a:r>
          </a:p>
          <a:p>
            <a:pPr algn="ctr"/>
            <a:r>
              <a:rPr lang="en-US" sz="2000" dirty="0" smtClean="0"/>
              <a:t>Website:  </a:t>
            </a:r>
            <a:r>
              <a:rPr lang="en-US" sz="2000" u="sng" dirty="0" smtClean="0">
                <a:hlinkClick r:id="rId3"/>
              </a:rPr>
              <a:t>www.scme-nm.org</a:t>
            </a:r>
            <a:r>
              <a:rPr lang="en-US" sz="2000" dirty="0" smtClean="0"/>
              <a:t>   email contact:  </a:t>
            </a:r>
            <a:r>
              <a:rPr lang="en-US" sz="2000" u="sng" dirty="0" smtClean="0">
                <a:hlinkClick r:id="rId4"/>
              </a:rPr>
              <a:t>mpleil@unm.edu</a:t>
            </a:r>
            <a:r>
              <a:rPr lang="en-US" sz="2000" dirty="0" smtClean="0"/>
              <a:t> </a:t>
            </a:r>
          </a:p>
          <a:p>
            <a:pPr algn="ctr"/>
            <a:endParaRPr lang="en-US" sz="2000" dirty="0" smtClean="0"/>
          </a:p>
          <a:p>
            <a:r>
              <a:rPr lang="en-US" sz="2000" i="1" dirty="0" smtClean="0"/>
              <a:t>The work presented was funded in part by the National Science Foundation Advanced Technology Education program, Department of Undergraduate Education grants: 0830384 and 0402651.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Nitride Deposition</a:t>
            </a:r>
            <a:endParaRPr lang="en-US" dirty="0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10464" y="1709738"/>
            <a:ext cx="2728433" cy="9540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27" tIns="45713" rIns="91427" bIns="45713">
            <a:spAutoFit/>
          </a:bodyPr>
          <a:lstStyle/>
          <a:p>
            <a:r>
              <a:rPr lang="en-US" sz="1400" b="1" u="sng" dirty="0"/>
              <a:t>Description and </a:t>
            </a:r>
            <a:r>
              <a:rPr lang="en-US" sz="1400" b="1" u="sng" dirty="0" smtClean="0"/>
              <a:t>Parameters:</a:t>
            </a:r>
            <a:endParaRPr lang="en-US" sz="1400" b="1" u="sng" dirty="0"/>
          </a:p>
          <a:p>
            <a:r>
              <a:rPr lang="en-US" sz="1400" i="1" dirty="0" smtClean="0"/>
              <a:t>LPCVD </a:t>
            </a:r>
            <a:r>
              <a:rPr lang="en-US" sz="1400" i="1" dirty="0"/>
              <a:t>deposited     </a:t>
            </a:r>
            <a:endParaRPr lang="en-US" sz="1400" i="1" dirty="0" smtClean="0"/>
          </a:p>
          <a:p>
            <a:r>
              <a:rPr lang="en-US" sz="1400" i="1" dirty="0" smtClean="0"/>
              <a:t>1 </a:t>
            </a:r>
            <a:r>
              <a:rPr lang="en-US" sz="1400" i="1" dirty="0">
                <a:solidFill>
                  <a:schemeClr val="tx1"/>
                </a:solidFill>
              </a:rPr>
              <a:t>µm low stress silicon </a:t>
            </a:r>
            <a:r>
              <a:rPr lang="en-US" sz="1400" i="1" dirty="0" smtClean="0">
                <a:solidFill>
                  <a:schemeClr val="tx1"/>
                </a:solidFill>
              </a:rPr>
              <a:t>nitride on both sides of wafer</a:t>
            </a:r>
            <a:endParaRPr lang="en-US" sz="1400" dirty="0">
              <a:sym typeface="Symbol" pitchFamily="18" charset="2"/>
            </a:endParaRPr>
          </a:p>
        </p:txBody>
      </p:sp>
      <p:pic>
        <p:nvPicPr>
          <p:cNvPr id="7" name="Picture 21" descr="NitrideCoatedSilicon01_1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6917" y="1679575"/>
            <a:ext cx="6059487" cy="389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SiNiMembra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01" y="2816102"/>
            <a:ext cx="1840992" cy="203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261498" y="21265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73025" y="-7938"/>
            <a:ext cx="5314249" cy="6463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r>
              <a:rPr lang="en-US" dirty="0" smtClean="0"/>
              <a:t>Silicon Nitride Deposition</a:t>
            </a:r>
            <a:endParaRPr lang="en-US" dirty="0"/>
          </a:p>
        </p:txBody>
      </p:sp>
      <p:pic>
        <p:nvPicPr>
          <p:cNvPr id="4099" name="Picture 3" descr="C:\Users\Barb\Desktop\Nic's Photos\2. Silicon Nitride\cleanroom pictures 018.jpg"/>
          <p:cNvPicPr>
            <a:picLocks noChangeAspect="1" noChangeArrowheads="1"/>
          </p:cNvPicPr>
          <p:nvPr/>
        </p:nvPicPr>
        <p:blipFill>
          <a:blip r:embed="rId3"/>
          <a:srcRect l="14722" t="16852" r="13333" b="18889"/>
          <a:stretch>
            <a:fillRect/>
          </a:stretch>
        </p:blipFill>
        <p:spPr bwMode="auto">
          <a:xfrm>
            <a:off x="177800" y="711200"/>
            <a:ext cx="819007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759700" y="6248400"/>
            <a:ext cx="130810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Step 2</a:t>
            </a:r>
            <a:endParaRPr lang="en-US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Backside Photolithography - Coat</a:t>
            </a:r>
            <a:endParaRPr lang="en-US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5400" y="2269982"/>
            <a:ext cx="8991009" cy="22467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7" tIns="45713" rIns="91427" bIns="45713">
            <a:spAutoFit/>
          </a:bodyPr>
          <a:lstStyle/>
          <a:p>
            <a:pPr marL="342900" indent="-342900"/>
            <a:r>
              <a:rPr lang="en-US" sz="1400" b="1" u="sng" dirty="0"/>
              <a:t>Coat </a:t>
            </a:r>
            <a:r>
              <a:rPr lang="en-US" sz="1400" b="1" u="sng" dirty="0" smtClean="0"/>
              <a:t>Parameters</a:t>
            </a:r>
            <a:r>
              <a:rPr lang="en-US" sz="1400" b="1" u="sng" dirty="0"/>
              <a:t>: 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 err="1"/>
              <a:t>Frontside</a:t>
            </a:r>
            <a:r>
              <a:rPr lang="en-US" sz="1400" i="1" dirty="0"/>
              <a:t> coat - Carefully align and center wafer on vacuum chuck – Visually check for misalignment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/>
              <a:t>Bake wafer for 2 minutes at 110ºC / Cool wafer on metal table to bring wafer back to room temp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/>
              <a:t>Dispense HMDS w/pipette/Spin (HMDS is a primer to allow </a:t>
            </a:r>
            <a:r>
              <a:rPr lang="en-US" sz="1400" i="1" dirty="0" err="1"/>
              <a:t>photoresist</a:t>
            </a:r>
            <a:r>
              <a:rPr lang="en-US" sz="1400" i="1" dirty="0"/>
              <a:t> to stick to the wafer)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/>
              <a:t>Dispense </a:t>
            </a:r>
            <a:r>
              <a:rPr lang="en-US" sz="1400" i="1" dirty="0" err="1"/>
              <a:t>photoresist</a:t>
            </a:r>
            <a:r>
              <a:rPr lang="en-US" sz="1400" i="1" dirty="0"/>
              <a:t> (AZ9260) w/pipette/Spin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/>
              <a:t>Backside coat - Carefully align and center wafer on vacuum chuck – Visually check for misalignment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/>
              <a:t>Dispense HMDS w/pipette/Spin 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/>
              <a:t>Dispense </a:t>
            </a:r>
            <a:r>
              <a:rPr lang="en-US" sz="1400" i="1" dirty="0" err="1"/>
              <a:t>photoresist</a:t>
            </a:r>
            <a:r>
              <a:rPr lang="en-US" sz="1400" i="1" dirty="0"/>
              <a:t> (AZ9260) w/pipette/Spin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/>
              <a:t>Bake wafer for </a:t>
            </a:r>
            <a:r>
              <a:rPr lang="en-US" sz="1400" b="1" i="1" dirty="0"/>
              <a:t>2 minutes at 110ºC</a:t>
            </a:r>
            <a:r>
              <a:rPr lang="en-US" sz="1400" i="1" dirty="0"/>
              <a:t> to cure and remove </a:t>
            </a:r>
            <a:r>
              <a:rPr lang="en-US" sz="1400" i="1" dirty="0" smtClean="0"/>
              <a:t>solvents / Cool </a:t>
            </a:r>
            <a:r>
              <a:rPr lang="en-US" sz="1400" i="1" dirty="0"/>
              <a:t>wafer on metal table to bring wafer back to room temp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399" y="1577385"/>
            <a:ext cx="8980377" cy="641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7" tIns="45713" rIns="91427" bIns="45713">
            <a:spAutoFit/>
          </a:bodyPr>
          <a:lstStyle/>
          <a:p>
            <a:pPr>
              <a:lnSpc>
                <a:spcPct val="85000"/>
              </a:lnSpc>
            </a:pPr>
            <a:r>
              <a:rPr lang="en-US" sz="1400" b="1" u="sng" dirty="0"/>
              <a:t>Process Description:</a:t>
            </a:r>
            <a:r>
              <a:rPr lang="en-US" sz="1400" b="1" dirty="0"/>
              <a:t> </a:t>
            </a:r>
            <a:endParaRPr lang="en-US" sz="1400" b="1" dirty="0" smtClean="0"/>
          </a:p>
          <a:p>
            <a:pPr>
              <a:lnSpc>
                <a:spcPct val="85000"/>
              </a:lnSpc>
            </a:pPr>
            <a:r>
              <a:rPr lang="en-US" sz="1400" dirty="0" smtClean="0"/>
              <a:t>Pattern </a:t>
            </a:r>
            <a:r>
              <a:rPr lang="en-US" sz="1400" dirty="0"/>
              <a:t>the backside of the wafer with a </a:t>
            </a:r>
            <a:r>
              <a:rPr lang="en-US" sz="1400" dirty="0" err="1"/>
              <a:t>photoresist</a:t>
            </a:r>
            <a:r>
              <a:rPr lang="en-US" sz="1400" dirty="0"/>
              <a:t> window to expose the </a:t>
            </a:r>
            <a:r>
              <a:rPr lang="en-US" sz="1400" dirty="0" smtClean="0"/>
              <a:t>silicon.</a:t>
            </a:r>
            <a:endParaRPr lang="en-US" sz="1400" dirty="0"/>
          </a:p>
          <a:p>
            <a:pPr>
              <a:lnSpc>
                <a:spcPct val="85000"/>
              </a:lnSpc>
            </a:pPr>
            <a:r>
              <a:rPr lang="en-US" sz="1400" dirty="0"/>
              <a:t>This step will coat the </a:t>
            </a:r>
            <a:r>
              <a:rPr lang="en-US" sz="1400" dirty="0" err="1"/>
              <a:t>frontside</a:t>
            </a:r>
            <a:r>
              <a:rPr lang="en-US" sz="1400" dirty="0"/>
              <a:t> of the wafer first for protection against scratches, then the backside of the wafer.</a:t>
            </a:r>
          </a:p>
        </p:txBody>
      </p:sp>
      <p:pic>
        <p:nvPicPr>
          <p:cNvPr id="11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0481" y="4603809"/>
            <a:ext cx="1969239" cy="208415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27"/>
          <p:cNvPicPr>
            <a:picLocks noChangeAspect="1" noChangeArrowheads="1"/>
          </p:cNvPicPr>
          <p:nvPr/>
        </p:nvPicPr>
        <p:blipFill>
          <a:blip r:embed="rId4" cstate="print"/>
          <a:srcRect t="21617" r="49820" b="28085"/>
          <a:stretch>
            <a:fillRect/>
          </a:stretch>
        </p:blipFill>
        <p:spPr bwMode="auto">
          <a:xfrm>
            <a:off x="5184172" y="4589414"/>
            <a:ext cx="2026736" cy="211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9"/>
          <p:cNvPicPr>
            <a:picLocks noChangeAspect="1" noChangeArrowheads="1"/>
          </p:cNvPicPr>
          <p:nvPr/>
        </p:nvPicPr>
        <p:blipFill>
          <a:blip r:embed="rId5" cstate="print"/>
          <a:srcRect l="5954" r="27907"/>
          <a:stretch>
            <a:fillRect/>
          </a:stretch>
        </p:blipFill>
        <p:spPr bwMode="auto">
          <a:xfrm>
            <a:off x="7474710" y="4591753"/>
            <a:ext cx="1566061" cy="2108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30"/>
          <p:cNvSpPr>
            <a:spLocks noChangeArrowheads="1"/>
          </p:cNvSpPr>
          <p:nvPr/>
        </p:nvSpPr>
        <p:spPr bwMode="auto">
          <a:xfrm>
            <a:off x="5186925" y="4596214"/>
            <a:ext cx="501507" cy="30777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400" b="1" dirty="0" smtClean="0"/>
              <a:t>3,6</a:t>
            </a:r>
            <a:endParaRPr lang="en-US" sz="1400" b="1" dirty="0"/>
          </a:p>
        </p:txBody>
      </p:sp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2901809" y="4600338"/>
            <a:ext cx="479351" cy="3143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400" b="1" dirty="0" smtClean="0"/>
              <a:t>2,8</a:t>
            </a:r>
            <a:endParaRPr lang="en-US" sz="1400" b="1" dirty="0"/>
          </a:p>
        </p:txBody>
      </p:sp>
      <p:pic>
        <p:nvPicPr>
          <p:cNvPr id="17" name="Picture 32"/>
          <p:cNvPicPr>
            <a:picLocks noChangeAspect="1" noChangeArrowheads="1"/>
          </p:cNvPicPr>
          <p:nvPr/>
        </p:nvPicPr>
        <p:blipFill>
          <a:blip r:embed="rId6"/>
          <a:srcRect l="5713" t="29268" r="22208"/>
          <a:stretch>
            <a:fillRect/>
          </a:stretch>
        </p:blipFill>
        <p:spPr bwMode="auto">
          <a:xfrm>
            <a:off x="63499" y="4593936"/>
            <a:ext cx="2460941" cy="210390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66449" y="4593242"/>
            <a:ext cx="518337" cy="30777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400" b="1" dirty="0" smtClean="0"/>
              <a:t>1,5</a:t>
            </a:r>
            <a:endParaRPr lang="en-US" sz="1400" b="1" dirty="0"/>
          </a:p>
        </p:txBody>
      </p:sp>
      <p:sp>
        <p:nvSpPr>
          <p:cNvPr id="12" name="Rectangle 25"/>
          <p:cNvSpPr>
            <a:spLocks noChangeArrowheads="1"/>
          </p:cNvSpPr>
          <p:nvPr/>
        </p:nvSpPr>
        <p:spPr bwMode="auto">
          <a:xfrm>
            <a:off x="7474410" y="4596204"/>
            <a:ext cx="574453" cy="3143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400" b="1" dirty="0" smtClean="0"/>
              <a:t>4,7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261498" y="212651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3a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18" descr="C:\Users\Barb\Desktop\Nic's Photos\3. backside coat\cleanroom pictures 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900" y="771525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73025" y="-7938"/>
            <a:ext cx="7032668" cy="6463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r>
              <a:rPr lang="en-US" dirty="0"/>
              <a:t>Backside </a:t>
            </a:r>
            <a:r>
              <a:rPr lang="en-US" dirty="0" smtClean="0"/>
              <a:t>Photolithography - Coat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69200" y="6248400"/>
            <a:ext cx="149860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Step 3a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Backside Photolithography - Expose</a:t>
            </a:r>
            <a:endParaRPr lang="en-US" dirty="0"/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3"/>
          <a:srcRect l="46175" r="21530" b="22052"/>
          <a:stretch>
            <a:fillRect/>
          </a:stretch>
        </p:blipFill>
        <p:spPr bwMode="auto">
          <a:xfrm>
            <a:off x="6720367" y="4238061"/>
            <a:ext cx="2387600" cy="237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/>
          <a:srcRect l="24039" t="7561" r="15063" b="20792"/>
          <a:stretch>
            <a:fillRect/>
          </a:stretch>
        </p:blipFill>
        <p:spPr bwMode="auto">
          <a:xfrm>
            <a:off x="52867" y="4226949"/>
            <a:ext cx="3001963" cy="239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13567" y="4247586"/>
            <a:ext cx="3562350" cy="237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652233" y="4234886"/>
            <a:ext cx="393700" cy="406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/>
              <a:t>1</a:t>
            </a: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6271733" y="4241087"/>
            <a:ext cx="393700" cy="406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/>
              <a:t>2</a:t>
            </a: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8710133" y="4247586"/>
            <a:ext cx="393700" cy="406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/>
              <a:t>3</a:t>
            </a: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25401" y="2431687"/>
            <a:ext cx="6396664" cy="1169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7" tIns="45713" rIns="91427" bIns="45713">
            <a:spAutoFit/>
          </a:bodyPr>
          <a:lstStyle/>
          <a:p>
            <a:pPr marL="342900" indent="-342900"/>
            <a:r>
              <a:rPr lang="en-US" sz="1400" b="1" dirty="0"/>
              <a:t>Expose </a:t>
            </a:r>
            <a:r>
              <a:rPr lang="en-US" sz="1400" b="1" dirty="0" smtClean="0"/>
              <a:t>Parameters</a:t>
            </a:r>
            <a:r>
              <a:rPr lang="en-US" sz="1400" b="1" dirty="0"/>
              <a:t>: 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>
                <a:solidFill>
                  <a:schemeClr val="tx1"/>
                </a:solidFill>
              </a:rPr>
              <a:t>Load Mask Into Holding Tray and slide the tray into the Karl </a:t>
            </a:r>
            <a:r>
              <a:rPr lang="en-US" sz="1400" i="1" dirty="0" err="1">
                <a:solidFill>
                  <a:schemeClr val="tx1"/>
                </a:solidFill>
              </a:rPr>
              <a:t>Suss</a:t>
            </a:r>
            <a:r>
              <a:rPr lang="en-US" sz="1400" i="1" dirty="0">
                <a:solidFill>
                  <a:schemeClr val="tx1"/>
                </a:solidFill>
              </a:rPr>
              <a:t> alignment system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>
                <a:solidFill>
                  <a:schemeClr val="tx1"/>
                </a:solidFill>
              </a:rPr>
              <a:t>Load Wafer Into </a:t>
            </a:r>
            <a:r>
              <a:rPr lang="en-US" sz="1400" i="1" dirty="0"/>
              <a:t>Karl </a:t>
            </a:r>
            <a:r>
              <a:rPr lang="en-US" sz="1400" i="1" dirty="0" err="1"/>
              <a:t>Suss</a:t>
            </a:r>
            <a:r>
              <a:rPr lang="en-US" sz="1400" i="1" dirty="0"/>
              <a:t> </a:t>
            </a:r>
            <a:r>
              <a:rPr lang="en-US" sz="1400" i="1" dirty="0">
                <a:solidFill>
                  <a:schemeClr val="tx1"/>
                </a:solidFill>
              </a:rPr>
              <a:t>Contact Aligner</a:t>
            </a:r>
          </a:p>
          <a:p>
            <a:pPr marL="342900" indent="-342900">
              <a:buFontTx/>
              <a:buAutoNum type="arabicPeriod"/>
            </a:pPr>
            <a:r>
              <a:rPr lang="en-US" sz="1400" i="1" dirty="0"/>
              <a:t>Expose wafer to UV light for approximately </a:t>
            </a:r>
            <a:r>
              <a:rPr lang="en-US" sz="1400" b="1" i="1" dirty="0"/>
              <a:t>300 </a:t>
            </a:r>
            <a:r>
              <a:rPr lang="en-US" sz="1400" b="1" i="1" dirty="0" smtClean="0"/>
              <a:t>seconds</a:t>
            </a:r>
          </a:p>
          <a:p>
            <a:pPr marL="342900" indent="-342900"/>
            <a:endParaRPr lang="en-US" sz="1400" b="1" i="1" dirty="0"/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25400" y="1605889"/>
            <a:ext cx="8969744" cy="7386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7" tIns="45713" rIns="91427" bIns="45713">
            <a:spAutoFit/>
          </a:bodyPr>
          <a:lstStyle/>
          <a:p>
            <a:r>
              <a:rPr lang="en-US" sz="1400" b="1" u="sng" dirty="0"/>
              <a:t>Process Description:</a:t>
            </a:r>
            <a:r>
              <a:rPr lang="en-US" sz="1400" b="1" dirty="0"/>
              <a:t> </a:t>
            </a:r>
            <a:endParaRPr lang="en-US" sz="1400" b="1" dirty="0" smtClean="0"/>
          </a:p>
          <a:p>
            <a:r>
              <a:rPr lang="en-US" sz="1400" dirty="0" smtClean="0"/>
              <a:t>Pattern </a:t>
            </a:r>
            <a:r>
              <a:rPr lang="en-US" sz="1400" dirty="0"/>
              <a:t>the backside of the wafer with a window to expose the </a:t>
            </a:r>
            <a:r>
              <a:rPr lang="en-US" sz="1400" dirty="0" smtClean="0"/>
              <a:t>silicon.</a:t>
            </a:r>
            <a:endParaRPr lang="en-US" sz="1400" dirty="0"/>
          </a:p>
          <a:p>
            <a:r>
              <a:rPr lang="en-US" sz="1400" dirty="0"/>
              <a:t>The </a:t>
            </a:r>
            <a:r>
              <a:rPr lang="en-US" sz="1400" dirty="0" err="1"/>
              <a:t>photoresist</a:t>
            </a:r>
            <a:r>
              <a:rPr lang="en-US" sz="1400" dirty="0"/>
              <a:t> will become soluble when exposed to the ultraviolet light.  The mask contains the window pattern.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61498" y="212651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3b</a:t>
            </a:r>
            <a:endParaRPr lang="en-US" dirty="0"/>
          </a:p>
        </p:txBody>
      </p:sp>
      <p:pic>
        <p:nvPicPr>
          <p:cNvPr id="1026" name="Picture 2" descr="Dark Field Membrane Mask 1"/>
          <p:cNvPicPr>
            <a:picLocks noChangeAspect="1" noChangeArrowheads="1"/>
          </p:cNvPicPr>
          <p:nvPr/>
        </p:nvPicPr>
        <p:blipFill>
          <a:blip r:embed="rId6" cstate="print"/>
          <a:srcRect l="13499" r="12250" b="12195"/>
          <a:stretch>
            <a:fillRect/>
          </a:stretch>
        </p:blipFill>
        <p:spPr bwMode="auto">
          <a:xfrm>
            <a:off x="7070032" y="2434860"/>
            <a:ext cx="1980730" cy="1626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592693" y="3646993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Mask Pattern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73025" y="-7938"/>
            <a:ext cx="7524750" cy="6413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7" tIns="45713" rIns="91427" bIns="45713">
            <a:spAutoFit/>
          </a:bodyPr>
          <a:lstStyle/>
          <a:p>
            <a:r>
              <a:rPr lang="en-US" dirty="0"/>
              <a:t>Backside </a:t>
            </a:r>
            <a:r>
              <a:rPr lang="en-US" dirty="0" smtClean="0"/>
              <a:t>Photolithography - </a:t>
            </a:r>
            <a:r>
              <a:rPr lang="en-US" dirty="0"/>
              <a:t>Expose</a:t>
            </a:r>
          </a:p>
        </p:txBody>
      </p:sp>
      <p:pic>
        <p:nvPicPr>
          <p:cNvPr id="4" name="Picture 3" descr="Dark Field Membrane Mask 1.JPG"/>
          <p:cNvPicPr>
            <a:picLocks noChangeAspect="1"/>
          </p:cNvPicPr>
          <p:nvPr/>
        </p:nvPicPr>
        <p:blipFill>
          <a:blip r:embed="rId3" cstate="print"/>
          <a:srcRect l="9306" r="8056" b="10518"/>
          <a:stretch>
            <a:fillRect/>
          </a:stretch>
        </p:blipFill>
        <p:spPr>
          <a:xfrm>
            <a:off x="292100" y="692404"/>
            <a:ext cx="7311431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69200" y="6248400"/>
            <a:ext cx="149860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Step 3b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963939" y="6211669"/>
            <a:ext cx="3967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Dark Field Membrane Mask</a:t>
            </a:r>
            <a:endParaRPr lang="en-US" sz="24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me">
  <a:themeElements>
    <a:clrScheme name="Custom 13">
      <a:dk1>
        <a:srgbClr val="8A3C12"/>
      </a:dk1>
      <a:lt1>
        <a:srgbClr val="FFF2CB"/>
      </a:lt1>
      <a:dk2>
        <a:srgbClr val="732423"/>
      </a:dk2>
      <a:lt2>
        <a:srgbClr val="D4D4D6"/>
      </a:lt2>
      <a:accent1>
        <a:srgbClr val="9A302F"/>
      </a:accent1>
      <a:accent2>
        <a:srgbClr val="FFD558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2F75FF"/>
      </a:hlink>
      <a:folHlink>
        <a:srgbClr val="68000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scme</Template>
  <TotalTime>604</TotalTime>
  <Words>1744</Words>
  <Application>Microsoft Office PowerPoint</Application>
  <PresentationFormat>On-screen Show (4:3)</PresentationFormat>
  <Paragraphs>255</Paragraphs>
  <Slides>32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scme</vt:lpstr>
      <vt:lpstr>MTTC Pressure Sensor Process</vt:lpstr>
      <vt:lpstr>Bare Silicon</vt:lpstr>
      <vt:lpstr>Slide 3</vt:lpstr>
      <vt:lpstr>Silicon Nitride Deposition</vt:lpstr>
      <vt:lpstr>Slide 5</vt:lpstr>
      <vt:lpstr>Backside Photolithography - Coat</vt:lpstr>
      <vt:lpstr>Slide 7</vt:lpstr>
      <vt:lpstr>Backside Photolithography - Expose</vt:lpstr>
      <vt:lpstr>Slide 9</vt:lpstr>
      <vt:lpstr>Backside Photolithography - Develop</vt:lpstr>
      <vt:lpstr>Slide 11</vt:lpstr>
      <vt:lpstr>Backside Etch – RIE</vt:lpstr>
      <vt:lpstr>Slide 13</vt:lpstr>
      <vt:lpstr>Backside Photoresist Strip</vt:lpstr>
      <vt:lpstr>Slide 15</vt:lpstr>
      <vt:lpstr>Frontside Photolithography - Coat</vt:lpstr>
      <vt:lpstr>Slide 17</vt:lpstr>
      <vt:lpstr>Frontside Photolithography - Expose</vt:lpstr>
      <vt:lpstr>Slide 19</vt:lpstr>
      <vt:lpstr>Frontside Photolithography - Develop</vt:lpstr>
      <vt:lpstr>Slide 21</vt:lpstr>
      <vt:lpstr>Metal Deposition</vt:lpstr>
      <vt:lpstr>Slide 23</vt:lpstr>
      <vt:lpstr>Metal Liftoff</vt:lpstr>
      <vt:lpstr>Slide 25</vt:lpstr>
      <vt:lpstr>LOR Strip</vt:lpstr>
      <vt:lpstr>Slide 27</vt:lpstr>
      <vt:lpstr>KOH Etch</vt:lpstr>
      <vt:lpstr>Slide 29</vt:lpstr>
      <vt:lpstr>Testing and Probing</vt:lpstr>
      <vt:lpstr>Slide 31</vt:lpstr>
      <vt:lpstr>Acknowledgements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Barb Lopez</dc:creator>
  <cp:lastModifiedBy>mjwillis</cp:lastModifiedBy>
  <cp:revision>80</cp:revision>
  <dcterms:created xsi:type="dcterms:W3CDTF">2009-03-07T23:18:37Z</dcterms:created>
  <dcterms:modified xsi:type="dcterms:W3CDTF">2011-03-14T16:33:03Z</dcterms:modified>
</cp:coreProperties>
</file>